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4" r:id="rId4"/>
    <p:sldId id="260" r:id="rId5"/>
    <p:sldId id="287" r:id="rId6"/>
    <p:sldId id="263" r:id="rId7"/>
    <p:sldId id="297" r:id="rId8"/>
    <p:sldId id="298" r:id="rId9"/>
    <p:sldId id="267" r:id="rId10"/>
    <p:sldId id="301" r:id="rId11"/>
    <p:sldId id="302" r:id="rId12"/>
    <p:sldId id="303" r:id="rId13"/>
    <p:sldId id="304" r:id="rId14"/>
    <p:sldId id="286" r:id="rId15"/>
    <p:sldId id="305" r:id="rId16"/>
    <p:sldId id="306" r:id="rId17"/>
    <p:sldId id="307" r:id="rId18"/>
    <p:sldId id="273" r:id="rId19"/>
    <p:sldId id="308" r:id="rId20"/>
    <p:sldId id="309" r:id="rId21"/>
    <p:sldId id="310" r:id="rId22"/>
    <p:sldId id="294" r:id="rId23"/>
    <p:sldId id="300" r:id="rId24"/>
    <p:sldId id="277" r:id="rId25"/>
    <p:sldId id="295" r:id="rId26"/>
    <p:sldId id="299" r:id="rId27"/>
    <p:sldId id="296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11FDD9-FB50-4377-8CF0-1F164FA95BCD}">
          <p14:sldIdLst>
            <p14:sldId id="256"/>
            <p14:sldId id="258"/>
            <p14:sldId id="284"/>
            <p14:sldId id="260"/>
          </p14:sldIdLst>
        </p14:section>
        <p14:section name="Summary Section" id="{60BDCE81-0793-4455-B1E1-670FDAD334DC}">
          <p14:sldIdLst>
            <p14:sldId id="287"/>
          </p14:sldIdLst>
        </p14:section>
        <p14:section name="KLIP" id="{875F330D-C79B-4F7E-A73A-8F6F455B78B4}">
          <p14:sldIdLst>
            <p14:sldId id="263"/>
            <p14:sldId id="297"/>
            <p14:sldId id="298"/>
          </p14:sldIdLst>
        </p14:section>
        <p14:section name="ICA" id="{966E2BF0-F9CA-4885-8FF0-D45FDA973334}">
          <p14:sldIdLst>
            <p14:sldId id="267"/>
            <p14:sldId id="301"/>
            <p14:sldId id="302"/>
            <p14:sldId id="303"/>
            <p14:sldId id="304"/>
          </p14:sldIdLst>
        </p14:section>
        <p14:section name="SSA" id="{1E3CD6BD-2174-4769-B933-37AB575D30A4}">
          <p14:sldIdLst>
            <p14:sldId id="286"/>
            <p14:sldId id="305"/>
            <p14:sldId id="306"/>
            <p14:sldId id="307"/>
          </p14:sldIdLst>
        </p14:section>
        <p14:section name="CSP" id="{056F79B9-201F-41EE-AE6A-1551F203B0AC}">
          <p14:sldIdLst>
            <p14:sldId id="273"/>
            <p14:sldId id="308"/>
            <p14:sldId id="309"/>
            <p14:sldId id="310"/>
            <p14:sldId id="294"/>
            <p14:sldId id="300"/>
            <p14:sldId id="277"/>
            <p14:sldId id="295"/>
            <p14:sldId id="299"/>
            <p14:sldId id="296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92" autoAdjust="0"/>
  </p:normalViewPr>
  <p:slideViewPr>
    <p:cSldViewPr snapToGrid="0">
      <p:cViewPr>
        <p:scale>
          <a:sx n="75" d="100"/>
          <a:sy n="75" d="100"/>
        </p:scale>
        <p:origin x="18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45D0-283D-4C89-AC96-D87F870DA8EB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0E36-FFBE-4C10-B120-2365F483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</a:t>
            </a:r>
            <a:r>
              <a:rPr lang="en-US" baseline="0" dirty="0"/>
              <a:t> Imaging is the search for exoplanets. Take a bunch of pictures of stars throughout the night, with the star itself covered up with a </a:t>
            </a:r>
            <a:r>
              <a:rPr lang="en-US" baseline="0" dirty="0" err="1"/>
              <a:t>coronograph</a:t>
            </a:r>
            <a:r>
              <a:rPr lang="en-US" baseline="0" dirty="0"/>
              <a:t>. What’s left is noise and diffraction and other sources of light. Namely, reflected light from a planet. Through the night, those sources stay the same, and the planet moves. Left video. Results look like something from the right. My data is on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0E36-FFBE-4C10-B120-2365F4836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0E36-FFBE-4C10-B120-2365F4836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it always is, this is what we will use to</a:t>
            </a:r>
            <a:r>
              <a:rPr lang="en-US" baseline="0" dirty="0"/>
              <a:t> compare everything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0E36-FFBE-4C10-B120-2365F4836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0E36-FFBE-4C10-B120-2365F4836C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0E36-FFBE-4C10-B120-2365F4836C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0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vimeo.com/115786948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373070"/>
          </a:xfrm>
        </p:spPr>
        <p:txBody>
          <a:bodyPr/>
          <a:lstStyle/>
          <a:p>
            <a:r>
              <a:rPr lang="en-US" sz="4800" dirty="0"/>
              <a:t>Improved Signal detection in Direct Imaging of Exoplanets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Shapiro</a:t>
            </a:r>
          </a:p>
        </p:txBody>
      </p:sp>
    </p:spTree>
    <p:extLst>
      <p:ext uri="{BB962C8B-B14F-4D97-AF65-F5344CB8AC3E}">
        <p14:creationId xmlns:p14="http://schemas.microsoft.com/office/powerpoint/2010/main" val="290051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8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Data is a combination of multiple independent data sources: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         </a:t>
            </a:r>
            <a:r>
              <a:rPr lang="en-US" sz="1600" dirty="0" err="1"/>
              <a:t>Hyvarenin</a:t>
            </a:r>
            <a:r>
              <a:rPr lang="en-US" sz="1600" dirty="0"/>
              <a:t>, 2000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43500" y="2907633"/>
                <a:ext cx="15196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2907633"/>
                <a:ext cx="151964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89" y="3964338"/>
            <a:ext cx="4854111" cy="1971851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5397500" y="4584700"/>
            <a:ext cx="1117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99" y="3964338"/>
            <a:ext cx="4925359" cy="19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– Motion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539" y="2339150"/>
            <a:ext cx="5134069" cy="498598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Three input images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Three ICA output images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Reconstructed background </a:t>
            </a:r>
          </a:p>
          <a:p>
            <a:pPr marL="0" indent="0">
              <a:buNone/>
            </a:pPr>
            <a:endParaRPr lang="en-US" sz="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Moving targets isolated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02" y="2182403"/>
            <a:ext cx="3500487" cy="429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31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– Direct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392488" cy="359931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Do a KLIP analysis of the data. Instead of </a:t>
            </a:r>
            <a:r>
              <a:rPr lang="en-US" b="1" dirty="0" err="1"/>
              <a:t>derotating</a:t>
            </a:r>
            <a:r>
              <a:rPr lang="en-US" b="1" dirty="0"/>
              <a:t> and stacking all images, do so in 3 bins: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05" b="3856"/>
          <a:stretch/>
        </p:blipFill>
        <p:spPr>
          <a:xfrm>
            <a:off x="150068" y="3783288"/>
            <a:ext cx="5581650" cy="17294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61972" y="2336873"/>
            <a:ext cx="539248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2. Conduct ICA on those 3 images: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10" y="3787601"/>
            <a:ext cx="5771662" cy="17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optimally </a:t>
            </a:r>
            <a:r>
              <a:rPr lang="en-US" dirty="0" err="1"/>
              <a:t>derotating</a:t>
            </a:r>
            <a:r>
              <a:rPr lang="en-US" dirty="0"/>
              <a:t> and stacking: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22628"/>
            <a:ext cx="4177202" cy="3755971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 bwMode="auto">
          <a:xfrm>
            <a:off x="5178377" y="4700613"/>
            <a:ext cx="617748" cy="635286"/>
          </a:xfrm>
          <a:prstGeom prst="flowChartConnector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0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Subspace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both stationary and nonstationary components</a:t>
            </a:r>
          </a:p>
          <a:p>
            <a:r>
              <a:rPr lang="en-US" dirty="0"/>
              <a:t>Stationary refers to both the moving variance and average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27771" y="3351119"/>
                <a:ext cx="6579943" cy="1088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𝐴𝑠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𝔰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3600" b="0" i="1">
                                        <a:latin typeface="Cambria Math" panose="02040503050406030204" pitchFamily="18" charset="0"/>
                                      </a:rPr>
                                      <m:t>𝔰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771" y="3351119"/>
                <a:ext cx="6579943" cy="10880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13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– Direct Imaging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6350" y="1790773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Nonstationary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0322" y="3601508"/>
            <a:ext cx="10896560" cy="290617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Nonstationary components as noise estimates, </a:t>
            </a:r>
            <a:r>
              <a:rPr lang="en-US" i="1" dirty="0"/>
              <a:t>B,</a:t>
            </a:r>
            <a:r>
              <a:rPr lang="en-US" dirty="0"/>
              <a:t> to subtract away from each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102854" y="1790773"/>
            <a:ext cx="4474028" cy="692076"/>
          </a:xfrm>
        </p:spPr>
        <p:txBody>
          <a:bodyPr/>
          <a:lstStyle/>
          <a:p>
            <a:pPr algn="ctr"/>
            <a:r>
              <a:rPr lang="en-US" dirty="0"/>
              <a:t>Stationary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594123" y="3284008"/>
            <a:ext cx="4700059" cy="290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5" y="2808927"/>
            <a:ext cx="2770043" cy="2517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00" y="2725658"/>
            <a:ext cx="3090940" cy="2743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88" y="3004608"/>
            <a:ext cx="2839367" cy="2125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786" y="3038108"/>
            <a:ext cx="2819947" cy="21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-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8375" y="2202464"/>
            <a:ext cx="4472327" cy="693135"/>
          </a:xfrm>
        </p:spPr>
        <p:txBody>
          <a:bodyPr/>
          <a:lstStyle/>
          <a:p>
            <a:r>
              <a:rPr lang="en-US" dirty="0"/>
              <a:t>3 Nonstationary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379" y="2203523"/>
            <a:ext cx="4474028" cy="692076"/>
          </a:xfrm>
        </p:spPr>
        <p:txBody>
          <a:bodyPr/>
          <a:lstStyle/>
          <a:p>
            <a:r>
              <a:rPr lang="en-US" dirty="0"/>
              <a:t>10 Nonstationary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92" y="2924174"/>
            <a:ext cx="3930985" cy="354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64" y="2924174"/>
            <a:ext cx="3964298" cy="3542328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 bwMode="auto">
          <a:xfrm>
            <a:off x="2636870" y="4567100"/>
            <a:ext cx="617748" cy="635286"/>
          </a:xfrm>
          <a:prstGeom prst="flowChartConnector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Flowchart: Connector 9"/>
          <p:cNvSpPr/>
          <p:nvPr/>
        </p:nvSpPr>
        <p:spPr bwMode="auto">
          <a:xfrm>
            <a:off x="7311987" y="4545415"/>
            <a:ext cx="617748" cy="635286"/>
          </a:xfrm>
          <a:prstGeom prst="flowChartConnector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9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Spatial Pattern Filtering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10359154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Finding a vector the maximizes the difference between distributions: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56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50709" y="2934279"/>
                <a:ext cx="4473084" cy="1202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𝑟𝑔𝑚𝑎𝑥</m:t>
                            </m:r>
                          </m:e>
                        </m:mr>
                        <m:m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mr>
                      </m:m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𝑤𝑋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709" y="2934279"/>
                <a:ext cx="4473084" cy="12022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33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– Direct Imaging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6139579" cy="3599316"/>
              </a:xfrm>
            </p:spPr>
            <p:txBody>
              <a:bodyPr/>
              <a:lstStyle/>
              <a:p>
                <a:pPr marL="742950" indent="-742950" algn="just"/>
                <a:r>
                  <a:rPr lang="en-US" b="1" dirty="0"/>
                  <a:t>Divide the dataset in half chronologically, with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 </a:t>
                </a:r>
                <a:r>
                  <a:rPr lang="en-US" b="1" dirty="0"/>
                  <a:t>centered on a target image </a:t>
                </a:r>
                <a:r>
                  <a:rPr lang="en-US" i="1" dirty="0"/>
                  <a:t>p</a:t>
                </a:r>
                <a:r>
                  <a:rPr lang="en-US" b="1" dirty="0"/>
                  <a:t>.</a:t>
                </a:r>
              </a:p>
              <a:p>
                <a:pPr marL="742950" indent="-742950" algn="just"/>
                <a:r>
                  <a:rPr lang="en-US" b="1" dirty="0"/>
                  <a:t>For images taken at </a:t>
                </a:r>
                <a:r>
                  <a:rPr lang="en-US" i="1" dirty="0"/>
                  <a:t>n</a:t>
                </a:r>
                <a:r>
                  <a:rPr lang="en-US" b="1" dirty="0"/>
                  <a:t> different times,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742950" indent="-742950" algn="just"/>
                <a:r>
                  <a:rPr lang="en-US" b="1" dirty="0"/>
                  <a:t>Find </a:t>
                </a:r>
                <a:r>
                  <a:rPr lang="en-US" i="1" dirty="0"/>
                  <a:t>w</a:t>
                </a:r>
                <a:r>
                  <a:rPr lang="en-US" b="1" dirty="0"/>
                  <a:t> for each </a:t>
                </a:r>
                <a:r>
                  <a:rPr lang="en-US" i="1" dirty="0"/>
                  <a:t>p</a:t>
                </a:r>
                <a:r>
                  <a:rPr lang="en-US" b="1" dirty="0"/>
                  <a:t>.</a:t>
                </a:r>
              </a:p>
              <a:p>
                <a:pPr marL="742950" indent="-742950" algn="just"/>
                <a:r>
                  <a:rPr lang="en-US" b="1" dirty="0"/>
                  <a:t>For each analysis,  Signal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6139579" cy="3599316"/>
              </a:xfrm>
              <a:blipFill>
                <a:blip r:embed="rId2"/>
                <a:stretch>
                  <a:fillRect l="-1390" t="-2369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2247156"/>
            <a:ext cx="3283782" cy="38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01" y="2172552"/>
            <a:ext cx="5187326" cy="4596548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 bwMode="auto">
          <a:xfrm>
            <a:off x="5163427" y="4193234"/>
            <a:ext cx="617748" cy="635286"/>
          </a:xfrm>
          <a:prstGeom prst="flowChartConnector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9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Total Image					Just Planet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819473"/>
            <a:ext cx="3986108" cy="3599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11" y="2819473"/>
            <a:ext cx="3951771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6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Data: Different Image Regimes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Correlated Speckle Noise		       Pure Poisson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93" y="2983439"/>
            <a:ext cx="4048125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443" y="2992964"/>
            <a:ext cx="40195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004226" cy="3599316"/>
          </a:xfrm>
        </p:spPr>
        <p:txBody>
          <a:bodyPr/>
          <a:lstStyle/>
          <a:p>
            <a:r>
              <a:rPr lang="en-US" dirty="0"/>
              <a:t>Algorithms perform worse than KLIP</a:t>
            </a:r>
          </a:p>
          <a:p>
            <a:r>
              <a:rPr lang="en-US" dirty="0"/>
              <a:t>All perform worse as correlated noise is lessened</a:t>
            </a:r>
          </a:p>
          <a:p>
            <a:r>
              <a:rPr lang="en-US" dirty="0"/>
              <a:t>New methods are at least similar order of magnitude, and suggest further work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47" y="2042310"/>
            <a:ext cx="5961353" cy="44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20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SSA and CSP</a:t>
            </a:r>
          </a:p>
          <a:p>
            <a:r>
              <a:rPr lang="en-US" dirty="0"/>
              <a:t>More localized selection for CSP</a:t>
            </a:r>
          </a:p>
          <a:p>
            <a:r>
              <a:rPr lang="en-US" dirty="0"/>
              <a:t>Optimal number of nonstationary signals for SSA</a:t>
            </a:r>
          </a:p>
          <a:p>
            <a:endParaRPr lang="en-US" dirty="0"/>
          </a:p>
          <a:p>
            <a:r>
              <a:rPr lang="en-US" dirty="0"/>
              <a:t>Investigate further astrometric error </a:t>
            </a:r>
          </a:p>
          <a:p>
            <a:r>
              <a:rPr lang="en-US" dirty="0"/>
              <a:t>Investigate order of complexity for each algorithm</a:t>
            </a:r>
          </a:p>
        </p:txBody>
      </p:sp>
    </p:spTree>
    <p:extLst>
      <p:ext uri="{BB962C8B-B14F-4D97-AF65-F5344CB8AC3E}">
        <p14:creationId xmlns:p14="http://schemas.microsoft.com/office/powerpoint/2010/main" val="242468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373070"/>
          </a:xfrm>
        </p:spPr>
        <p:txBody>
          <a:bodyPr/>
          <a:lstStyle/>
          <a:p>
            <a:r>
              <a:rPr lang="en-US" sz="4800" dirty="0"/>
              <a:t>Improved Signal detection in Direct Imaging of Exoplanets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Shapiro</a:t>
            </a:r>
          </a:p>
        </p:txBody>
      </p:sp>
    </p:spTree>
    <p:extLst>
      <p:ext uri="{BB962C8B-B14F-4D97-AF65-F5344CB8AC3E}">
        <p14:creationId xmlns:p14="http://schemas.microsoft.com/office/powerpoint/2010/main" val="401990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to other methods of exoplanet detection</a:t>
            </a:r>
          </a:p>
          <a:p>
            <a:r>
              <a:rPr lang="en-US" dirty="0"/>
              <a:t>Future of direct imaging</a:t>
            </a:r>
          </a:p>
          <a:p>
            <a:r>
              <a:rPr lang="en-US" dirty="0"/>
              <a:t>KLIP, in detail</a:t>
            </a:r>
          </a:p>
          <a:p>
            <a:r>
              <a:rPr lang="en-US" dirty="0"/>
              <a:t>ICA, SSA, CSP in detail</a:t>
            </a:r>
          </a:p>
        </p:txBody>
      </p:sp>
    </p:spTree>
    <p:extLst>
      <p:ext uri="{BB962C8B-B14F-4D97-AF65-F5344CB8AC3E}">
        <p14:creationId xmlns:p14="http://schemas.microsoft.com/office/powerpoint/2010/main" val="45791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_beta_pic_boiling_speckl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9803" y="2392271"/>
            <a:ext cx="3330554" cy="3330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271" y="5911598"/>
            <a:ext cx="352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hlinkClick r:id="rId6"/>
              </a:rPr>
              <a:t>https://vimeo.com/115786948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Direct Imaging</a:t>
            </a:r>
          </a:p>
        </p:txBody>
      </p:sp>
      <p:pic>
        <p:nvPicPr>
          <p:cNvPr id="5" name="Picture 2" descr="https://upload.wikimedia.org/wikipedia/commons/c/c2/Benjamin_Zuckerman_HR_8799_planets_image_Dec._2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93" y="2392271"/>
            <a:ext cx="3368433" cy="33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5746" y="5948232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Christian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Marois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(2008, 2010)</a:t>
            </a:r>
          </a:p>
        </p:txBody>
      </p:sp>
    </p:spTree>
    <p:extLst>
      <p:ext uri="{BB962C8B-B14F-4D97-AF65-F5344CB8AC3E}">
        <p14:creationId xmlns:p14="http://schemas.microsoft.com/office/powerpoint/2010/main" val="24851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Subtraction</a:t>
            </a:r>
          </a:p>
        </p:txBody>
      </p:sp>
      <p:pic>
        <p:nvPicPr>
          <p:cNvPr id="6" name="Picture 5" descr="https://astrobites.org/wp-content/uploads/2013/06/A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15" y="2037261"/>
            <a:ext cx="7081472" cy="44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5898" y="6488668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Jessica Donaldson, astrobites.org, 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0096" y="4631635"/>
            <a:ext cx="1172817" cy="4273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504" y="4578626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9383947"/>
                  </p:ext>
                </p:extLst>
              </p:nvPr>
            </p:nvGraphicFramePr>
            <p:xfrm>
              <a:off x="681038" y="2336800"/>
              <a:ext cx="9613900" cy="3598863"/>
            </p:xfrm>
            <a:graphic>
              <a:graphicData uri="http://schemas.microsoft.com/office/powerpoint/2016/summaryzoom">
                <psuz:summaryZm>
                  <psuz:summaryZmObj sectionId="{875F330D-C79B-4F7E-A73A-8F6F455B78B4}">
                    <psuz:zmPr id="{D3B71DEE-9C30-445A-A625-62B9AAA09F9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73878" y="125961"/>
                          <a:ext cx="2879089" cy="16194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66E2BF0-F9CA-4885-8FF0-D45FDA973334}">
                    <psuz:zmPr id="{B01A5CD2-E917-4AE0-8AF6-97590C0442B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60933" y="125961"/>
                          <a:ext cx="2879089" cy="16194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56F79B9-201F-41EE-AE6A-1551F203B0AC}">
                    <psuz:zmPr id="{AFCDEA66-4531-4731-A930-CB1E1718AF05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73878" y="1853415"/>
                          <a:ext cx="2879089" cy="16194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E3CD6BD-2174-4769-B933-37AB575D30A4}">
                    <psuz:zmPr id="{89F78E43-FC10-48AC-82EC-89F69BDD1920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60933" y="1853415"/>
                          <a:ext cx="2879089" cy="16194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/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681038" y="2336800"/>
                <a:ext cx="9613900" cy="3598863"/>
                <a:chOff x="681038" y="2336800"/>
                <a:chExt cx="9613900" cy="3598863"/>
              </a:xfrm>
            </p:grpSpPr>
            <p:pic>
              <p:nvPicPr>
                <p:cNvPr id="3" name="Picture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54916" y="2462761"/>
                  <a:ext cx="2879089" cy="161948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41971" y="2462761"/>
                  <a:ext cx="2879089" cy="161948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54916" y="4190215"/>
                  <a:ext cx="2879089" cy="161948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41971" y="4190215"/>
                  <a:ext cx="2879089" cy="161948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6453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Karhunen-Loève</a:t>
            </a:r>
            <a:r>
              <a:rPr lang="en-US" dirty="0"/>
              <a:t> Image Processing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/>
            <a:r>
              <a:rPr lang="en-US" dirty="0"/>
              <a:t>The Current Standard</a:t>
            </a:r>
          </a:p>
        </p:txBody>
      </p:sp>
    </p:spTree>
    <p:extLst>
      <p:ext uri="{BB962C8B-B14F-4D97-AF65-F5344CB8AC3E}">
        <p14:creationId xmlns:p14="http://schemas.microsoft.com/office/powerpoint/2010/main" val="22617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Squares estimate of one image based on others</a:t>
            </a:r>
          </a:p>
          <a:p>
            <a:r>
              <a:rPr lang="en-US" dirty="0"/>
              <a:t>Truncated Singular Value Decomposition improves slightly</a:t>
            </a:r>
          </a:p>
          <a:p>
            <a:r>
              <a:rPr lang="en-US" dirty="0"/>
              <a:t>Requires a different noise estimate (</a:t>
            </a:r>
            <a:r>
              <a:rPr lang="en-US" i="1" dirty="0"/>
              <a:t>B</a:t>
            </a:r>
            <a:r>
              <a:rPr lang="en-US" dirty="0"/>
              <a:t>) for each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</a:p>
          <a:p>
            <a:endParaRPr lang="en-US" i="1" baseline="-25000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Over subtraction</a:t>
            </a:r>
          </a:p>
          <a:p>
            <a:pPr lvl="1"/>
            <a:r>
              <a:rPr lang="en-US" dirty="0"/>
              <a:t>Self Subtraction</a:t>
            </a:r>
          </a:p>
          <a:p>
            <a:pPr lvl="1"/>
            <a:r>
              <a:rPr lang="en-US" dirty="0"/>
              <a:t>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21460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KLIP – </a:t>
            </a:r>
            <a:r>
              <a:rPr lang="en-US" i="1" dirty="0"/>
              <a:t>β </a:t>
            </a:r>
            <a:r>
              <a:rPr lang="en-US" dirty="0"/>
              <a:t>Pic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92" y="2321606"/>
            <a:ext cx="4388634" cy="3598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59" y="2321607"/>
            <a:ext cx="4021223" cy="3614582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 bwMode="auto">
          <a:xfrm>
            <a:off x="7534511" y="3999703"/>
            <a:ext cx="617748" cy="635286"/>
          </a:xfrm>
          <a:prstGeom prst="flowChartConnector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3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Component </a:t>
            </a:r>
            <a:r>
              <a:rPr lang="en-US" dirty="0" err="1"/>
              <a:t>Anaylysis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37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1492</TotalTime>
  <Words>505</Words>
  <Application>Microsoft Office PowerPoint</Application>
  <PresentationFormat>Widescreen</PresentationFormat>
  <Paragraphs>109</Paragraphs>
  <Slides>28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Trebuchet MS</vt:lpstr>
      <vt:lpstr>Berlin</vt:lpstr>
      <vt:lpstr>Improved Signal detection in Direct Imaging of Exoplanets</vt:lpstr>
      <vt:lpstr>Introduction and Background</vt:lpstr>
      <vt:lpstr>Direct Imaging</vt:lpstr>
      <vt:lpstr>Image Subtraction</vt:lpstr>
      <vt:lpstr>Algorithms</vt:lpstr>
      <vt:lpstr>Karhunen-Loève Image Processing </vt:lpstr>
      <vt:lpstr>KLIP</vt:lpstr>
      <vt:lpstr>KLIP – β Pic b</vt:lpstr>
      <vt:lpstr>Independent Component Anaylysis</vt:lpstr>
      <vt:lpstr>ICA</vt:lpstr>
      <vt:lpstr>ICA – Motion Tracking</vt:lpstr>
      <vt:lpstr>ICA – Direct Imaging</vt:lpstr>
      <vt:lpstr>ICA - Results</vt:lpstr>
      <vt:lpstr>Stationary Subspace Analysis</vt:lpstr>
      <vt:lpstr>SSA</vt:lpstr>
      <vt:lpstr>SSA – Direct Imaging</vt:lpstr>
      <vt:lpstr>SSA - Results</vt:lpstr>
      <vt:lpstr>Common Spatial Pattern Filtering</vt:lpstr>
      <vt:lpstr>CSP</vt:lpstr>
      <vt:lpstr>CSP – Direct Imaging</vt:lpstr>
      <vt:lpstr>CSP - Results</vt:lpstr>
      <vt:lpstr>Comparing the Algorithms</vt:lpstr>
      <vt:lpstr>Synthetic Data</vt:lpstr>
      <vt:lpstr>Synthetic Data: Different Image Regimes</vt:lpstr>
      <vt:lpstr>Results and Conclusions</vt:lpstr>
      <vt:lpstr>Future Work</vt:lpstr>
      <vt:lpstr>Improved Signal detection in Direct Imaging of Exoplanets</vt:lpstr>
      <vt:lpstr>Extra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Methods in Direct Imaging of Exoplanets</dc:title>
  <dc:creator>Jacob Shapiro</dc:creator>
  <cp:lastModifiedBy>Jacob Shapiro</cp:lastModifiedBy>
  <cp:revision>36</cp:revision>
  <dcterms:created xsi:type="dcterms:W3CDTF">2016-11-28T08:44:07Z</dcterms:created>
  <dcterms:modified xsi:type="dcterms:W3CDTF">2017-01-20T17:21:33Z</dcterms:modified>
</cp:coreProperties>
</file>