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1"/>
  </p:sldMasterIdLst>
  <p:notesMasterIdLst>
    <p:notesMasterId r:id="rId27"/>
  </p:notesMasterIdLst>
  <p:handoutMasterIdLst>
    <p:handoutMasterId r:id="rId28"/>
  </p:handoutMasterIdLst>
  <p:sldIdLst>
    <p:sldId id="256" r:id="rId2"/>
    <p:sldId id="257" r:id="rId3"/>
    <p:sldId id="258" r:id="rId4"/>
    <p:sldId id="259" r:id="rId5"/>
    <p:sldId id="263" r:id="rId6"/>
    <p:sldId id="286" r:id="rId7"/>
    <p:sldId id="262" r:id="rId8"/>
    <p:sldId id="265" r:id="rId9"/>
    <p:sldId id="264" r:id="rId10"/>
    <p:sldId id="266" r:id="rId11"/>
    <p:sldId id="267" r:id="rId12"/>
    <p:sldId id="268" r:id="rId13"/>
    <p:sldId id="269" r:id="rId14"/>
    <p:sldId id="271" r:id="rId15"/>
    <p:sldId id="272" r:id="rId16"/>
    <p:sldId id="288" r:id="rId17"/>
    <p:sldId id="275" r:id="rId18"/>
    <p:sldId id="276" r:id="rId19"/>
    <p:sldId id="277" r:id="rId20"/>
    <p:sldId id="278" r:id="rId21"/>
    <p:sldId id="279" r:id="rId22"/>
    <p:sldId id="284" r:id="rId23"/>
    <p:sldId id="280" r:id="rId24"/>
    <p:sldId id="282"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77958" autoAdjust="0"/>
  </p:normalViewPr>
  <p:slideViewPr>
    <p:cSldViewPr snapToGrid="0">
      <p:cViewPr varScale="1">
        <p:scale>
          <a:sx n="114" d="100"/>
          <a:sy n="114" d="100"/>
        </p:scale>
        <p:origin x="240" y="108"/>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Shapiro" userId="f4de07cc51350da0" providerId="LiveId" clId="{0014D0C4-67B8-479E-BF0C-3A14291ADDF3}"/>
    <pc:docChg chg="modSld">
      <pc:chgData name="Jacob Shapiro" userId="f4de07cc51350da0" providerId="LiveId" clId="{0014D0C4-67B8-479E-BF0C-3A14291ADDF3}" dt="2017-08-29T19:15:59.120" v="11"/>
      <pc:docMkLst>
        <pc:docMk/>
      </pc:docMkLst>
      <pc:sldChg chg="modSp">
        <pc:chgData name="Jacob Shapiro" userId="f4de07cc51350da0" providerId="LiveId" clId="{0014D0C4-67B8-479E-BF0C-3A14291ADDF3}" dt="2017-08-29T19:15:27.301" v="0"/>
        <pc:sldMkLst>
          <pc:docMk/>
          <pc:sldMk cId="2722522291" sldId="263"/>
        </pc:sldMkLst>
        <pc:spChg chg="mod">
          <ac:chgData name="Jacob Shapiro" userId="f4de07cc51350da0" providerId="LiveId" clId="{0014D0C4-67B8-479E-BF0C-3A14291ADDF3}" dt="2017-08-29T19:15:27.301" v="0"/>
          <ac:spMkLst>
            <pc:docMk/>
            <pc:sldMk cId="2722522291" sldId="263"/>
            <ac:spMk id="3" creationId="{8BA7BA6F-1A6A-4F39-AA61-700B937858E0}"/>
          </ac:spMkLst>
        </pc:spChg>
      </pc:sldChg>
      <pc:sldChg chg="modSp">
        <pc:chgData name="Jacob Shapiro" userId="f4de07cc51350da0" providerId="LiveId" clId="{0014D0C4-67B8-479E-BF0C-3A14291ADDF3}" dt="2017-08-29T19:15:59.120" v="11"/>
        <pc:sldMkLst>
          <pc:docMk/>
          <pc:sldMk cId="1894044162" sldId="265"/>
        </pc:sldMkLst>
        <pc:spChg chg="mod">
          <ac:chgData name="Jacob Shapiro" userId="f4de07cc51350da0" providerId="LiveId" clId="{0014D0C4-67B8-479E-BF0C-3A14291ADDF3}" dt="2017-08-29T19:15:59.120" v="11"/>
          <ac:spMkLst>
            <pc:docMk/>
            <pc:sldMk cId="1894044162" sldId="265"/>
            <ac:spMk id="8" creationId="{F9248638-A9B4-4AA9-85E4-5582E1B50E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7CEB1C-48A2-4FBD-B107-34BF25FF40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119D6D-A13E-4A7E-8C65-B80DAACE08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D3FB01-6E63-472F-93A9-D74C36EAEED1}" type="datetimeFigureOut">
              <a:rPr lang="en-US" smtClean="0"/>
              <a:t>8/29/2017</a:t>
            </a:fld>
            <a:endParaRPr lang="en-US"/>
          </a:p>
        </p:txBody>
      </p:sp>
      <p:sp>
        <p:nvSpPr>
          <p:cNvPr id="4" name="Footer Placeholder 3">
            <a:extLst>
              <a:ext uri="{FF2B5EF4-FFF2-40B4-BE49-F238E27FC236}">
                <a16:creationId xmlns:a16="http://schemas.microsoft.com/office/drawing/2014/main" id="{51966CE0-164C-40D0-9512-45B929FE3D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D442AE-A942-49D2-A82D-5DA80A7218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0F3897-DC2D-4A22-ACC4-A624DFBE861C}" type="slidenum">
              <a:rPr lang="en-US" smtClean="0"/>
              <a:t>‹#›</a:t>
            </a:fld>
            <a:endParaRPr lang="en-US"/>
          </a:p>
        </p:txBody>
      </p:sp>
    </p:spTree>
    <p:extLst>
      <p:ext uri="{BB962C8B-B14F-4D97-AF65-F5344CB8AC3E}">
        <p14:creationId xmlns:p14="http://schemas.microsoft.com/office/powerpoint/2010/main" val="1761582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60CAA-327E-4545-9A5B-A1CF76DA6054}" type="datetimeFigureOut">
              <a:rPr lang="en-US" smtClean="0"/>
              <a:t>8/29/2017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58AA4-A854-49DC-A919-CCAC0F5131E7}" type="slidenum">
              <a:rPr lang="en-US" smtClean="0"/>
              <a:t>‹#›</a:t>
            </a:fld>
            <a:endParaRPr lang="en-US"/>
          </a:p>
        </p:txBody>
      </p:sp>
    </p:spTree>
    <p:extLst>
      <p:ext uri="{BB962C8B-B14F-4D97-AF65-F5344CB8AC3E}">
        <p14:creationId xmlns:p14="http://schemas.microsoft.com/office/powerpoint/2010/main" val="170409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thank you for being here today. I’m going to talk about a new method to aid in detecting exoplanets from direct imaging: common spatial pattern Filtering.</a:t>
            </a:r>
          </a:p>
          <a:p>
            <a:r>
              <a:rPr lang="en-US" dirty="0"/>
              <a:t>But first, let’s look at the very basics: direct imaging.</a:t>
            </a:r>
          </a:p>
        </p:txBody>
      </p:sp>
      <p:sp>
        <p:nvSpPr>
          <p:cNvPr id="4" name="Slide Number Placeholder 3"/>
          <p:cNvSpPr>
            <a:spLocks noGrp="1"/>
          </p:cNvSpPr>
          <p:nvPr>
            <p:ph type="sldNum" sz="quarter" idx="10"/>
          </p:nvPr>
        </p:nvSpPr>
        <p:spPr/>
        <p:txBody>
          <a:bodyPr/>
          <a:lstStyle/>
          <a:p>
            <a:fld id="{06758AA4-A854-49DC-A919-CCAC0F5131E7}" type="slidenum">
              <a:rPr lang="en-US" smtClean="0"/>
              <a:t>1</a:t>
            </a:fld>
            <a:endParaRPr lang="en-US"/>
          </a:p>
        </p:txBody>
      </p:sp>
    </p:spTree>
    <p:extLst>
      <p:ext uri="{BB962C8B-B14F-4D97-AF65-F5344CB8AC3E}">
        <p14:creationId xmlns:p14="http://schemas.microsoft.com/office/powerpoint/2010/main" val="188494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straightforward data, true data is NEVER this clear. </a:t>
            </a:r>
          </a:p>
          <a:p>
            <a:endParaRPr lang="en-US" dirty="0"/>
          </a:p>
          <a:p>
            <a:r>
              <a:rPr lang="en-US" dirty="0"/>
              <a:t>So, these are 3 different modes in Z. The first is the maximum eigenvalue. The most information content in X1, but not in X2. middle is information content in both. Final is content that would explain X2 relative to X1. So…a planet signal moving from a derotated spot to it’s original. </a:t>
            </a:r>
          </a:p>
          <a:p>
            <a:endParaRPr lang="en-US" dirty="0"/>
          </a:p>
          <a:p>
            <a:r>
              <a:rPr lang="en-US" dirty="0"/>
              <a:t>The bottom ones all have a little bit of the planet signal. So how many do you select, and what happens if you get it wrong?</a:t>
            </a:r>
          </a:p>
        </p:txBody>
      </p:sp>
      <p:sp>
        <p:nvSpPr>
          <p:cNvPr id="4" name="Slide Number Placeholder 3"/>
          <p:cNvSpPr>
            <a:spLocks noGrp="1"/>
          </p:cNvSpPr>
          <p:nvPr>
            <p:ph type="sldNum" sz="quarter" idx="10"/>
          </p:nvPr>
        </p:nvSpPr>
        <p:spPr/>
        <p:txBody>
          <a:bodyPr/>
          <a:lstStyle/>
          <a:p>
            <a:fld id="{06758AA4-A854-49DC-A919-CCAC0F5131E7}" type="slidenum">
              <a:rPr lang="en-US" smtClean="0"/>
              <a:t>10</a:t>
            </a:fld>
            <a:endParaRPr lang="en-US"/>
          </a:p>
        </p:txBody>
      </p:sp>
    </p:spTree>
    <p:extLst>
      <p:ext uri="{BB962C8B-B14F-4D97-AF65-F5344CB8AC3E}">
        <p14:creationId xmlns:p14="http://schemas.microsoft.com/office/powerpoint/2010/main" val="373751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noise is strong</a:t>
            </a:r>
          </a:p>
        </p:txBody>
      </p:sp>
      <p:sp>
        <p:nvSpPr>
          <p:cNvPr id="4" name="Slide Number Placeholder 3"/>
          <p:cNvSpPr>
            <a:spLocks noGrp="1"/>
          </p:cNvSpPr>
          <p:nvPr>
            <p:ph type="sldNum" sz="quarter" idx="10"/>
          </p:nvPr>
        </p:nvSpPr>
        <p:spPr/>
        <p:txBody>
          <a:bodyPr/>
          <a:lstStyle/>
          <a:p>
            <a:fld id="{06758AA4-A854-49DC-A919-CCAC0F5131E7}" type="slidenum">
              <a:rPr lang="en-US" smtClean="0"/>
              <a:t>11</a:t>
            </a:fld>
            <a:endParaRPr lang="en-US"/>
          </a:p>
        </p:txBody>
      </p:sp>
    </p:spTree>
    <p:extLst>
      <p:ext uri="{BB962C8B-B14F-4D97-AF65-F5344CB8AC3E}">
        <p14:creationId xmlns:p14="http://schemas.microsoft.com/office/powerpoint/2010/main" val="4260655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Signal is VERY distorted</a:t>
            </a:r>
          </a:p>
        </p:txBody>
      </p:sp>
      <p:sp>
        <p:nvSpPr>
          <p:cNvPr id="4" name="Slide Number Placeholder 3"/>
          <p:cNvSpPr>
            <a:spLocks noGrp="1"/>
          </p:cNvSpPr>
          <p:nvPr>
            <p:ph type="sldNum" sz="quarter" idx="10"/>
          </p:nvPr>
        </p:nvSpPr>
        <p:spPr/>
        <p:txBody>
          <a:bodyPr/>
          <a:lstStyle/>
          <a:p>
            <a:fld id="{06758AA4-A854-49DC-A919-CCAC0F5131E7}" type="slidenum">
              <a:rPr lang="en-US" smtClean="0"/>
              <a:t>12</a:t>
            </a:fld>
            <a:endParaRPr lang="en-US"/>
          </a:p>
        </p:txBody>
      </p:sp>
    </p:spTree>
    <p:extLst>
      <p:ext uri="{BB962C8B-B14F-4D97-AF65-F5344CB8AC3E}">
        <p14:creationId xmlns:p14="http://schemas.microsoft.com/office/powerpoint/2010/main" val="173523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Arc Length</a:t>
            </a:r>
          </a:p>
          <a:p>
            <a:pPr lvl="1"/>
            <a:r>
              <a:rPr lang="en-US" dirty="0">
                <a:solidFill>
                  <a:schemeClr val="bg1"/>
                </a:solidFill>
              </a:rPr>
              <a:t>More area swept out needs more modes to capture the motion</a:t>
            </a:r>
          </a:p>
          <a:p>
            <a:r>
              <a:rPr lang="en-US" dirty="0">
                <a:solidFill>
                  <a:schemeClr val="bg1"/>
                </a:solidFill>
              </a:rPr>
              <a:t>Signal Strength</a:t>
            </a:r>
          </a:p>
          <a:p>
            <a:pPr lvl="1"/>
            <a:r>
              <a:rPr lang="en-US" dirty="0">
                <a:solidFill>
                  <a:schemeClr val="bg1"/>
                </a:solidFill>
              </a:rPr>
              <a:t>Stronger signal requires more modes</a:t>
            </a:r>
          </a:p>
          <a:p>
            <a:r>
              <a:rPr lang="en-US" dirty="0">
                <a:solidFill>
                  <a:schemeClr val="bg1"/>
                </a:solidFill>
              </a:rPr>
              <a:t>With an unknown signal, thresholding will likely require iteration</a:t>
            </a:r>
          </a:p>
          <a:p>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simple examples were with injected planets into very simple synthetic noise I generated. The whole problem becomes more complicated when you look at more complex data with different correlations. So that’s what I did next. </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06758AA4-A854-49DC-A919-CCAC0F5131E7}" type="slidenum">
              <a:rPr lang="en-US" smtClean="0"/>
              <a:t>13</a:t>
            </a:fld>
            <a:endParaRPr lang="en-US"/>
          </a:p>
        </p:txBody>
      </p:sp>
    </p:spTree>
    <p:extLst>
      <p:ext uri="{BB962C8B-B14F-4D97-AF65-F5344CB8AC3E}">
        <p14:creationId xmlns:p14="http://schemas.microsoft.com/office/powerpoint/2010/main" val="170285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Gemini Planet Imager Exoplanet Survey Instrument at the Gemini Observatory in Chile. </a:t>
            </a:r>
          </a:p>
          <a:p>
            <a:r>
              <a:rPr lang="en-US" dirty="0"/>
              <a:t>Stayed within the same wavelength. HD 1466 as an arbitrary choice to confirm findings.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2D Gaussian is not exactly the PSF, but it’s an approximation I believe to be sufficient for this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injected is 60 degrees apart, leaving room for the known planet signal. Didn’t want interference.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6758AA4-A854-49DC-A919-CCAC0F5131E7}" type="slidenum">
              <a:rPr lang="en-US" smtClean="0"/>
              <a:t>14</a:t>
            </a:fld>
            <a:endParaRPr lang="en-US"/>
          </a:p>
        </p:txBody>
      </p:sp>
    </p:spTree>
    <p:extLst>
      <p:ext uri="{BB962C8B-B14F-4D97-AF65-F5344CB8AC3E}">
        <p14:creationId xmlns:p14="http://schemas.microsoft.com/office/powerpoint/2010/main" val="533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variables I wanted to look at to evaluate performance. Here, the two superimposed images have greatly exaggerated signals to demonstrate my point</a:t>
            </a:r>
          </a:p>
        </p:txBody>
      </p:sp>
      <p:sp>
        <p:nvSpPr>
          <p:cNvPr id="4" name="Slide Number Placeholder 3"/>
          <p:cNvSpPr>
            <a:spLocks noGrp="1"/>
          </p:cNvSpPr>
          <p:nvPr>
            <p:ph type="sldNum" sz="quarter" idx="10"/>
          </p:nvPr>
        </p:nvSpPr>
        <p:spPr/>
        <p:txBody>
          <a:bodyPr/>
          <a:lstStyle/>
          <a:p>
            <a:fld id="{06758AA4-A854-49DC-A919-CCAC0F5131E7}" type="slidenum">
              <a:rPr lang="en-US" smtClean="0"/>
              <a:t>15</a:t>
            </a:fld>
            <a:endParaRPr lang="en-US"/>
          </a:p>
        </p:txBody>
      </p:sp>
    </p:spTree>
    <p:extLst>
      <p:ext uri="{BB962C8B-B14F-4D97-AF65-F5344CB8AC3E}">
        <p14:creationId xmlns:p14="http://schemas.microsoft.com/office/powerpoint/2010/main" val="4199040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Bars across I think are a result of needing finer fidelity in the thresholding. I iterated across fairly large jumps. .05 to 0.1 to .15. I think smaller movements for a more optimal threshold would avoid blanket discrepancies like that. Also, some of the really high ones are just where the algorithm could likely not detect a planet. </a:t>
            </a:r>
          </a:p>
          <a:p>
            <a:endParaRPr lang="en-US" dirty="0"/>
          </a:p>
        </p:txBody>
      </p:sp>
      <p:sp>
        <p:nvSpPr>
          <p:cNvPr id="4" name="Slide Number Placeholder 3"/>
          <p:cNvSpPr>
            <a:spLocks noGrp="1"/>
          </p:cNvSpPr>
          <p:nvPr>
            <p:ph type="sldNum" sz="quarter" idx="10"/>
          </p:nvPr>
        </p:nvSpPr>
        <p:spPr/>
        <p:txBody>
          <a:bodyPr/>
          <a:lstStyle/>
          <a:p>
            <a:fld id="{06758AA4-A854-49DC-A919-CCAC0F5131E7}" type="slidenum">
              <a:rPr lang="en-US" smtClean="0"/>
              <a:t>17</a:t>
            </a:fld>
            <a:endParaRPr lang="en-US"/>
          </a:p>
        </p:txBody>
      </p:sp>
    </p:spTree>
    <p:extLst>
      <p:ext uri="{BB962C8B-B14F-4D97-AF65-F5344CB8AC3E}">
        <p14:creationId xmlns:p14="http://schemas.microsoft.com/office/powerpoint/2010/main" val="376379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Bars across I think are a result of needing finer fidelity in the thresholding. I iterated across fairly large jumps. .05 to 0.1 to .15. I think smaller movements for a more optimal threshold would avoid blanket discrepancies like that. Also, some of the really high ones are just where the algorithm could likely not detect a planet. </a:t>
            </a:r>
          </a:p>
          <a:p>
            <a:endParaRPr lang="en-US" dirty="0"/>
          </a:p>
          <a:p>
            <a:r>
              <a:rPr lang="en-US" dirty="0"/>
              <a:t>These results fine on own, but really tell a story when compared with KLIP.</a:t>
            </a:r>
          </a:p>
        </p:txBody>
      </p:sp>
      <p:sp>
        <p:nvSpPr>
          <p:cNvPr id="4" name="Slide Number Placeholder 3"/>
          <p:cNvSpPr>
            <a:spLocks noGrp="1"/>
          </p:cNvSpPr>
          <p:nvPr>
            <p:ph type="sldNum" sz="quarter" idx="10"/>
          </p:nvPr>
        </p:nvSpPr>
        <p:spPr/>
        <p:txBody>
          <a:bodyPr/>
          <a:lstStyle/>
          <a:p>
            <a:fld id="{06758AA4-A854-49DC-A919-CCAC0F5131E7}" type="slidenum">
              <a:rPr lang="en-US" smtClean="0"/>
              <a:t>18</a:t>
            </a:fld>
            <a:endParaRPr lang="en-US"/>
          </a:p>
        </p:txBody>
      </p:sp>
    </p:spTree>
    <p:extLst>
      <p:ext uri="{BB962C8B-B14F-4D97-AF65-F5344CB8AC3E}">
        <p14:creationId xmlns:p14="http://schemas.microsoft.com/office/powerpoint/2010/main" val="397613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Performs better closer to the IWA.</a:t>
            </a:r>
          </a:p>
          <a:p>
            <a:endParaRPr lang="en-US" dirty="0"/>
          </a:p>
          <a:p>
            <a:r>
              <a:rPr lang="en-US" dirty="0"/>
              <a:t>This is my own implementation of KLIP. Not quite as sophisticated as perhaps the GPIES data cruncher, but neither is the CSP method I’m testing. I suspect both are at similar levels of sophistication, which somewhat levels the playing field. </a:t>
            </a:r>
          </a:p>
        </p:txBody>
      </p:sp>
      <p:sp>
        <p:nvSpPr>
          <p:cNvPr id="4" name="Slide Number Placeholder 3"/>
          <p:cNvSpPr>
            <a:spLocks noGrp="1"/>
          </p:cNvSpPr>
          <p:nvPr>
            <p:ph type="sldNum" sz="quarter" idx="10"/>
          </p:nvPr>
        </p:nvSpPr>
        <p:spPr/>
        <p:txBody>
          <a:bodyPr/>
          <a:lstStyle/>
          <a:p>
            <a:fld id="{06758AA4-A854-49DC-A919-CCAC0F5131E7}" type="slidenum">
              <a:rPr lang="en-US" smtClean="0"/>
              <a:t>19</a:t>
            </a:fld>
            <a:endParaRPr lang="en-US"/>
          </a:p>
        </p:txBody>
      </p:sp>
    </p:spTree>
    <p:extLst>
      <p:ext uri="{BB962C8B-B14F-4D97-AF65-F5344CB8AC3E}">
        <p14:creationId xmlns:p14="http://schemas.microsoft.com/office/powerpoint/2010/main" val="2024271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Confirms trends. </a:t>
            </a:r>
          </a:p>
        </p:txBody>
      </p:sp>
      <p:sp>
        <p:nvSpPr>
          <p:cNvPr id="4" name="Slide Number Placeholder 3"/>
          <p:cNvSpPr>
            <a:spLocks noGrp="1"/>
          </p:cNvSpPr>
          <p:nvPr>
            <p:ph type="sldNum" sz="quarter" idx="10"/>
          </p:nvPr>
        </p:nvSpPr>
        <p:spPr/>
        <p:txBody>
          <a:bodyPr/>
          <a:lstStyle/>
          <a:p>
            <a:fld id="{06758AA4-A854-49DC-A919-CCAC0F5131E7}" type="slidenum">
              <a:rPr lang="en-US" smtClean="0"/>
              <a:t>20</a:t>
            </a:fld>
            <a:endParaRPr lang="en-US"/>
          </a:p>
        </p:txBody>
      </p:sp>
    </p:spTree>
    <p:extLst>
      <p:ext uri="{BB962C8B-B14F-4D97-AF65-F5344CB8AC3E}">
        <p14:creationId xmlns:p14="http://schemas.microsoft.com/office/powerpoint/2010/main" val="403516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Imaging, as many of you may know, is the science of detecting exoplanets by observing them and blocking out the parent star. Many of you also know that this is not  easy. While a coronagraph blocks the majority of the stellar light, the noise in the images nearly completely obscures the planet signal, so extracting it is difficult.</a:t>
            </a:r>
          </a:p>
          <a:p>
            <a:endParaRPr lang="en-US" dirty="0"/>
          </a:p>
          <a:p>
            <a:r>
              <a:rPr lang="en-US" dirty="0"/>
              <a:t>One example is a current technique for doing this. Go from an image on the left, to one on the right, where the yellow dot is a clear planet signal.</a:t>
            </a:r>
          </a:p>
        </p:txBody>
      </p:sp>
      <p:sp>
        <p:nvSpPr>
          <p:cNvPr id="4" name="Slide Number Placeholder 3"/>
          <p:cNvSpPr>
            <a:spLocks noGrp="1"/>
          </p:cNvSpPr>
          <p:nvPr>
            <p:ph type="sldNum" sz="quarter" idx="10"/>
          </p:nvPr>
        </p:nvSpPr>
        <p:spPr/>
        <p:txBody>
          <a:bodyPr/>
          <a:lstStyle/>
          <a:p>
            <a:fld id="{06758AA4-A854-49DC-A919-CCAC0F5131E7}" type="slidenum">
              <a:rPr lang="en-US" smtClean="0"/>
              <a:t>2</a:t>
            </a:fld>
            <a:endParaRPr lang="en-US"/>
          </a:p>
        </p:txBody>
      </p:sp>
    </p:spTree>
    <p:extLst>
      <p:ext uri="{BB962C8B-B14F-4D97-AF65-F5344CB8AC3E}">
        <p14:creationId xmlns:p14="http://schemas.microsoft.com/office/powerpoint/2010/main" val="96026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find Beta Pic very well, and both mostly miss on the top 2 planets. CSP does a better job at identifying the bottom 2 and the one opposite from Beta Pic</a:t>
            </a:r>
          </a:p>
        </p:txBody>
      </p:sp>
      <p:sp>
        <p:nvSpPr>
          <p:cNvPr id="4" name="Slide Number Placeholder 3"/>
          <p:cNvSpPr>
            <a:spLocks noGrp="1"/>
          </p:cNvSpPr>
          <p:nvPr>
            <p:ph type="sldNum" sz="quarter" idx="10"/>
          </p:nvPr>
        </p:nvSpPr>
        <p:spPr/>
        <p:txBody>
          <a:bodyPr/>
          <a:lstStyle/>
          <a:p>
            <a:fld id="{06758AA4-A854-49DC-A919-CCAC0F5131E7}" type="slidenum">
              <a:rPr lang="en-US" smtClean="0"/>
              <a:t>21</a:t>
            </a:fld>
            <a:endParaRPr lang="en-US"/>
          </a:p>
        </p:txBody>
      </p:sp>
    </p:spTree>
    <p:extLst>
      <p:ext uri="{BB962C8B-B14F-4D97-AF65-F5344CB8AC3E}">
        <p14:creationId xmlns:p14="http://schemas.microsoft.com/office/powerpoint/2010/main" val="70448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find Beta Pic very well, and both mostly miss on the top 2 planets. CSP does a better job at identifying the bottom 2 and the one opposite from Beta Pic</a:t>
            </a:r>
          </a:p>
        </p:txBody>
      </p:sp>
      <p:sp>
        <p:nvSpPr>
          <p:cNvPr id="4" name="Slide Number Placeholder 3"/>
          <p:cNvSpPr>
            <a:spLocks noGrp="1"/>
          </p:cNvSpPr>
          <p:nvPr>
            <p:ph type="sldNum" sz="quarter" idx="10"/>
          </p:nvPr>
        </p:nvSpPr>
        <p:spPr/>
        <p:txBody>
          <a:bodyPr/>
          <a:lstStyle/>
          <a:p>
            <a:fld id="{06758AA4-A854-49DC-A919-CCAC0F5131E7}" type="slidenum">
              <a:rPr lang="en-US" smtClean="0"/>
              <a:t>22</a:t>
            </a:fld>
            <a:endParaRPr lang="en-US"/>
          </a:p>
        </p:txBody>
      </p:sp>
    </p:spTree>
    <p:extLst>
      <p:ext uri="{BB962C8B-B14F-4D97-AF65-F5344CB8AC3E}">
        <p14:creationId xmlns:p14="http://schemas.microsoft.com/office/powerpoint/2010/main" val="4215495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thank you for being here today. I’m going to talk about a new method to aid in detecting exoplanets from direct imaging: common spatial pattern Filtering.</a:t>
            </a:r>
          </a:p>
          <a:p>
            <a:r>
              <a:rPr lang="en-US" dirty="0"/>
              <a:t>But first, let’s look at the very basics: direct imaging.</a:t>
            </a:r>
          </a:p>
        </p:txBody>
      </p:sp>
      <p:sp>
        <p:nvSpPr>
          <p:cNvPr id="4" name="Slide Number Placeholder 3"/>
          <p:cNvSpPr>
            <a:spLocks noGrp="1"/>
          </p:cNvSpPr>
          <p:nvPr>
            <p:ph type="sldNum" sz="quarter" idx="10"/>
          </p:nvPr>
        </p:nvSpPr>
        <p:spPr/>
        <p:txBody>
          <a:bodyPr/>
          <a:lstStyle/>
          <a:p>
            <a:fld id="{06758AA4-A854-49DC-A919-CCAC0F5131E7}" type="slidenum">
              <a:rPr lang="en-US" smtClean="0"/>
              <a:t>25</a:t>
            </a:fld>
            <a:endParaRPr lang="en-US"/>
          </a:p>
        </p:txBody>
      </p:sp>
    </p:spTree>
    <p:extLst>
      <p:ext uri="{BB962C8B-B14F-4D97-AF65-F5344CB8AC3E}">
        <p14:creationId xmlns:p14="http://schemas.microsoft.com/office/powerpoint/2010/main" val="97857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get the transition from the previous slide? The core of KLIP, and the new process I will be describing today. For KLIP, let X be a distribution of images from a set of observations, and we find a new set of basis vectors to visualize the image. In the new basis vectors, </a:t>
            </a:r>
          </a:p>
          <a:p>
            <a:endParaRPr lang="en-US" dirty="0"/>
          </a:p>
          <a:p>
            <a:r>
              <a:rPr lang="en-US" dirty="0"/>
              <a:t>If you compare the two, there’s a very similar approach, but fundamentally different question. And that question is, what are the major differences between two data sets?</a:t>
            </a:r>
          </a:p>
        </p:txBody>
      </p:sp>
      <p:sp>
        <p:nvSpPr>
          <p:cNvPr id="4" name="Slide Number Placeholder 3"/>
          <p:cNvSpPr>
            <a:spLocks noGrp="1"/>
          </p:cNvSpPr>
          <p:nvPr>
            <p:ph type="sldNum" sz="quarter" idx="10"/>
          </p:nvPr>
        </p:nvSpPr>
        <p:spPr/>
        <p:txBody>
          <a:bodyPr/>
          <a:lstStyle/>
          <a:p>
            <a:fld id="{06758AA4-A854-49DC-A919-CCAC0F5131E7}" type="slidenum">
              <a:rPr lang="en-US" smtClean="0"/>
              <a:t>3</a:t>
            </a:fld>
            <a:endParaRPr lang="en-US"/>
          </a:p>
        </p:txBody>
      </p:sp>
    </p:spTree>
    <p:extLst>
      <p:ext uri="{BB962C8B-B14F-4D97-AF65-F5344CB8AC3E}">
        <p14:creationId xmlns:p14="http://schemas.microsoft.com/office/powerpoint/2010/main" val="17183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set up X1 and X2 like this, where X2 is the same dataset, but derotated, the movement of the planets is a PART of that answer. </a:t>
            </a:r>
          </a:p>
        </p:txBody>
      </p:sp>
      <p:sp>
        <p:nvSpPr>
          <p:cNvPr id="4" name="Slide Number Placeholder 3"/>
          <p:cNvSpPr>
            <a:spLocks noGrp="1"/>
          </p:cNvSpPr>
          <p:nvPr>
            <p:ph type="sldNum" sz="quarter" idx="10"/>
          </p:nvPr>
        </p:nvSpPr>
        <p:spPr/>
        <p:txBody>
          <a:bodyPr/>
          <a:lstStyle/>
          <a:p>
            <a:fld id="{06758AA4-A854-49DC-A919-CCAC0F5131E7}" type="slidenum">
              <a:rPr lang="en-US" smtClean="0"/>
              <a:t>4</a:t>
            </a:fld>
            <a:endParaRPr lang="en-US"/>
          </a:p>
        </p:txBody>
      </p:sp>
    </p:spTree>
    <p:extLst>
      <p:ext uri="{BB962C8B-B14F-4D97-AF65-F5344CB8AC3E}">
        <p14:creationId xmlns:p14="http://schemas.microsoft.com/office/powerpoint/2010/main" val="415215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58AA4-A854-49DC-A919-CCAC0F5131E7}" type="slidenum">
              <a:rPr lang="en-US" smtClean="0"/>
              <a:t>5</a:t>
            </a:fld>
            <a:endParaRPr lang="en-US"/>
          </a:p>
        </p:txBody>
      </p:sp>
    </p:spTree>
    <p:extLst>
      <p:ext uri="{BB962C8B-B14F-4D97-AF65-F5344CB8AC3E}">
        <p14:creationId xmlns:p14="http://schemas.microsoft.com/office/powerpoint/2010/main" val="247253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The w’s that solve the optimization, the initial question, are the eigenvectors of the whitened covariance matrix. </a:t>
                </a:r>
              </a:p>
              <a:p>
                <a:pPr lvl="0"/>
                <a:endParaRPr lang="en-US" sz="1200" i="1" kern="1200" dirty="0">
                  <a:solidFill>
                    <a:schemeClr val="tx1"/>
                  </a:solidFill>
                  <a:effectLst/>
                  <a:latin typeface="+mn-lt"/>
                  <a:ea typeface="+mn-ea"/>
                  <a:cs typeface="+mn-cs"/>
                </a:endParaRPr>
              </a:p>
              <a:p>
                <a:pPr lvl="0"/>
                <a14:m>
                  <m:oMath xmlns:m="http://schemas.openxmlformats.org/officeDocument/2006/math">
                    <m:sSub>
                      <m:sSubPr>
                        <m:ctrlPr>
                          <a:rPr lang="en-US" sz="1200" i="1" kern="1200" smtClean="0">
                            <a:solidFill>
                              <a:schemeClr val="tx1"/>
                            </a:solidFill>
                            <a:effectLst/>
                            <a:latin typeface="Cambria Math" panose="02040503050406030204" pitchFamily="18" charset="0"/>
                            <a:ea typeface="+mn-ea"/>
                            <a:cs typeface="+mn-cs"/>
                          </a:rPr>
                        </m:ctrlPr>
                      </m:sSubPr>
                      <m:e>
                        <m:acc>
                          <m:accPr>
                            <m:chr m:val="̂"/>
                            <m:ctrlPr>
                              <a:rPr lang="en-US" sz="1200" i="1" kern="1200">
                                <a:solidFill>
                                  <a:schemeClr val="tx1"/>
                                </a:solidFill>
                                <a:effectLst/>
                                <a:latin typeface="Cambria Math" panose="02040503050406030204" pitchFamily="18" charset="0"/>
                                <a:ea typeface="+mn-ea"/>
                                <a:cs typeface="+mn-cs"/>
                              </a:rPr>
                            </m:ctrlPr>
                          </m:accPr>
                          <m:e>
                            <m:r>
                              <a:rPr lang="en-US" sz="1200" i="1" kern="1200">
                                <a:solidFill>
                                  <a:schemeClr val="tx1"/>
                                </a:solidFill>
                                <a:effectLst/>
                                <a:latin typeface="Cambria Math" panose="02040503050406030204" pitchFamily="18" charset="0"/>
                                <a:ea typeface="+mn-ea"/>
                                <a:cs typeface="+mn-cs"/>
                              </a:rPr>
                              <m:t>𝑆</m:t>
                            </m:r>
                          </m:e>
                        </m:acc>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acc>
                          <m:accPr>
                            <m:chr m:val="̂"/>
                            <m:ctrlPr>
                              <a:rPr lang="en-US" sz="1200" i="1" kern="1200">
                                <a:solidFill>
                                  <a:schemeClr val="tx1"/>
                                </a:solidFill>
                                <a:effectLst/>
                                <a:latin typeface="Cambria Math" panose="02040503050406030204" pitchFamily="18" charset="0"/>
                                <a:ea typeface="+mn-ea"/>
                                <a:cs typeface="+mn-cs"/>
                              </a:rPr>
                            </m:ctrlPr>
                          </m:accPr>
                          <m:e>
                            <m:r>
                              <a:rPr lang="en-US" sz="1200" i="1" kern="1200">
                                <a:solidFill>
                                  <a:schemeClr val="tx1"/>
                                </a:solidFill>
                                <a:effectLst/>
                                <a:latin typeface="Cambria Math" panose="02040503050406030204" pitchFamily="18" charset="0"/>
                                <a:ea typeface="+mn-ea"/>
                                <a:cs typeface="+mn-cs"/>
                              </a:rPr>
                              <m:t>𝑆</m:t>
                            </m:r>
                          </m:e>
                        </m:acc>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share common eigenvectors.</a:t>
                </a:r>
              </a:p>
              <a:p>
                <a:pPr lvl="0"/>
                <a:r>
                  <a:rPr lang="en-US" sz="1200" kern="1200" dirty="0">
                    <a:solidFill>
                      <a:schemeClr val="tx1"/>
                    </a:solidFill>
                    <a:effectLst/>
                    <a:latin typeface="+mn-lt"/>
                    <a:ea typeface="+mn-ea"/>
                    <a:cs typeface="+mn-cs"/>
                  </a:rPr>
                  <a:t>The eigenvectors with the largest eigenvalues for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acc>
                          <m:accPr>
                            <m:chr m:val="̂"/>
                            <m:ctrlPr>
                              <a:rPr lang="en-US" sz="1200" i="1" kern="1200">
                                <a:solidFill>
                                  <a:schemeClr val="tx1"/>
                                </a:solidFill>
                                <a:effectLst/>
                                <a:latin typeface="Cambria Math" panose="02040503050406030204" pitchFamily="18" charset="0"/>
                                <a:ea typeface="+mn-ea"/>
                                <a:cs typeface="+mn-cs"/>
                              </a:rPr>
                            </m:ctrlPr>
                          </m:accPr>
                          <m:e>
                            <m:r>
                              <a:rPr lang="en-US" sz="1200" i="1" kern="1200">
                                <a:solidFill>
                                  <a:schemeClr val="tx1"/>
                                </a:solidFill>
                                <a:effectLst/>
                                <a:latin typeface="Cambria Math" panose="02040503050406030204" pitchFamily="18" charset="0"/>
                                <a:ea typeface="+mn-ea"/>
                                <a:cs typeface="+mn-cs"/>
                              </a:rPr>
                              <m:t>𝑆</m:t>
                            </m:r>
                          </m:e>
                        </m:acc>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have the smallest eigenvalues for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acc>
                          <m:accPr>
                            <m:chr m:val="̂"/>
                            <m:ctrlPr>
                              <a:rPr lang="en-US" sz="1200" i="1" kern="1200">
                                <a:solidFill>
                                  <a:schemeClr val="tx1"/>
                                </a:solidFill>
                                <a:effectLst/>
                                <a:latin typeface="Cambria Math" panose="02040503050406030204" pitchFamily="18" charset="0"/>
                                <a:ea typeface="+mn-ea"/>
                                <a:cs typeface="+mn-cs"/>
                              </a:rPr>
                            </m:ctrlPr>
                          </m:accPr>
                          <m:e>
                            <m:r>
                              <a:rPr lang="en-US" sz="1200" i="1" kern="1200">
                                <a:solidFill>
                                  <a:schemeClr val="tx1"/>
                                </a:solidFill>
                                <a:effectLst/>
                                <a:latin typeface="Cambria Math" panose="02040503050406030204" pitchFamily="18" charset="0"/>
                                <a:ea typeface="+mn-ea"/>
                                <a:cs typeface="+mn-cs"/>
                              </a:rPr>
                              <m:t>𝑆</m:t>
                            </m:r>
                          </m:e>
                        </m:acc>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These correspond to eigenvectors that contain more information describing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𝑋</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rather than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𝑋</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m:t>
                    </m:r>
                  </m:oMath>
                </a14:m>
                <a:endParaRPr lang="en-US" sz="1200" kern="1200" dirty="0">
                  <a:solidFill>
                    <a:schemeClr val="tx1"/>
                  </a:solidFill>
                  <a:effectLst/>
                  <a:latin typeface="+mn-lt"/>
                  <a:ea typeface="+mn-ea"/>
                  <a:cs typeface="+mn-cs"/>
                </a:endParaRPr>
              </a:p>
              <a:p>
                <a:pPr lvl="0"/>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𝛴</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𝛴</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𝐼</m:t>
                    </m:r>
                  </m:oMath>
                </a14:m>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The w’s that solve the optimization, the initial question, are the eigenvectors of the whitened covariance matrix. </a:t>
                </a:r>
              </a:p>
              <a:p>
                <a:pPr lvl="0"/>
                <a:endParaRPr lang="en-US" sz="1200" i="1" kern="1200" dirty="0">
                  <a:solidFill>
                    <a:schemeClr val="tx1"/>
                  </a:solidFill>
                  <a:effectLst/>
                  <a:latin typeface="+mn-lt"/>
                  <a:ea typeface="+mn-ea"/>
                  <a:cs typeface="+mn-cs"/>
                </a:endParaRPr>
              </a:p>
              <a:p>
                <a:pPr lvl="0"/>
                <a:r>
                  <a:rPr lang="en-US" sz="1200" i="0" kern="1200">
                    <a:solidFill>
                      <a:schemeClr val="tx1"/>
                    </a:solidFill>
                    <a:effectLst/>
                    <a:latin typeface="+mn-lt"/>
                    <a:ea typeface="+mn-ea"/>
                    <a:cs typeface="+mn-cs"/>
                  </a:rPr>
                  <a:t>𝑆 ̂_1</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𝑆 ̂_2</a:t>
                </a:r>
                <a:r>
                  <a:rPr lang="en-US" sz="1200" kern="1200" dirty="0">
                    <a:solidFill>
                      <a:schemeClr val="tx1"/>
                    </a:solidFill>
                    <a:effectLst/>
                    <a:latin typeface="+mn-lt"/>
                    <a:ea typeface="+mn-ea"/>
                    <a:cs typeface="+mn-cs"/>
                  </a:rPr>
                  <a:t> share common eigenvectors.</a:t>
                </a:r>
              </a:p>
              <a:p>
                <a:pPr lvl="0"/>
                <a:r>
                  <a:rPr lang="en-US" sz="1200" kern="1200" dirty="0">
                    <a:solidFill>
                      <a:schemeClr val="tx1"/>
                    </a:solidFill>
                    <a:effectLst/>
                    <a:latin typeface="+mn-lt"/>
                    <a:ea typeface="+mn-ea"/>
                    <a:cs typeface="+mn-cs"/>
                  </a:rPr>
                  <a:t>The eigenvectors with the largest eigenvalues for </a:t>
                </a:r>
                <a:r>
                  <a:rPr lang="en-US" sz="1200" i="0" kern="1200">
                    <a:solidFill>
                      <a:schemeClr val="tx1"/>
                    </a:solidFill>
                    <a:effectLst/>
                    <a:latin typeface="+mn-lt"/>
                    <a:ea typeface="+mn-ea"/>
                    <a:cs typeface="+mn-cs"/>
                  </a:rPr>
                  <a:t>𝑆 ̂_1</a:t>
                </a:r>
                <a:r>
                  <a:rPr lang="en-US" sz="1200" kern="1200" dirty="0">
                    <a:solidFill>
                      <a:schemeClr val="tx1"/>
                    </a:solidFill>
                    <a:effectLst/>
                    <a:latin typeface="+mn-lt"/>
                    <a:ea typeface="+mn-ea"/>
                    <a:cs typeface="+mn-cs"/>
                  </a:rPr>
                  <a:t> have the smallest eigenvalues for </a:t>
                </a:r>
                <a:r>
                  <a:rPr lang="en-US" sz="1200" i="0" kern="1200">
                    <a:solidFill>
                      <a:schemeClr val="tx1"/>
                    </a:solidFill>
                    <a:effectLst/>
                    <a:latin typeface="+mn-lt"/>
                    <a:ea typeface="+mn-ea"/>
                    <a:cs typeface="+mn-cs"/>
                  </a:rPr>
                  <a:t>𝑆 ̂_2</a:t>
                </a:r>
                <a:r>
                  <a:rPr lang="en-US" sz="1200" kern="1200" dirty="0">
                    <a:solidFill>
                      <a:schemeClr val="tx1"/>
                    </a:solidFill>
                    <a:effectLst/>
                    <a:latin typeface="+mn-lt"/>
                    <a:ea typeface="+mn-ea"/>
                    <a:cs typeface="+mn-cs"/>
                  </a:rPr>
                  <a:t>. These correspond to eigenvectors that contain more information describing </a:t>
                </a:r>
                <a:r>
                  <a:rPr lang="en-US" sz="1200" i="0" kern="1200">
                    <a:solidFill>
                      <a:schemeClr val="tx1"/>
                    </a:solidFill>
                    <a:effectLst/>
                    <a:latin typeface="+mn-lt"/>
                    <a:ea typeface="+mn-ea"/>
                    <a:cs typeface="+mn-cs"/>
                  </a:rPr>
                  <a:t>𝑋_1</a:t>
                </a:r>
                <a:r>
                  <a:rPr lang="en-US" sz="1200" kern="1200" dirty="0">
                    <a:solidFill>
                      <a:schemeClr val="tx1"/>
                    </a:solidFill>
                    <a:effectLst/>
                    <a:latin typeface="+mn-lt"/>
                    <a:ea typeface="+mn-ea"/>
                    <a:cs typeface="+mn-cs"/>
                  </a:rPr>
                  <a:t> rather than </a:t>
                </a:r>
                <a:r>
                  <a:rPr lang="en-US" sz="1200" i="0" kern="1200">
                    <a:solidFill>
                      <a:schemeClr val="tx1"/>
                    </a:solidFill>
                    <a:effectLst/>
                    <a:latin typeface="+mn-lt"/>
                    <a:ea typeface="+mn-ea"/>
                    <a:cs typeface="+mn-cs"/>
                  </a:rPr>
                  <a:t>𝑋_2.</a:t>
                </a:r>
                <a:endParaRPr lang="en-US" sz="1200" kern="1200" dirty="0">
                  <a:solidFill>
                    <a:schemeClr val="tx1"/>
                  </a:solidFill>
                  <a:effectLst/>
                  <a:latin typeface="+mn-lt"/>
                  <a:ea typeface="+mn-ea"/>
                  <a:cs typeface="+mn-cs"/>
                </a:endParaRPr>
              </a:p>
              <a:p>
                <a:pPr lvl="0"/>
                <a:r>
                  <a:rPr lang="en-US" sz="1200" i="0" kern="1200">
                    <a:solidFill>
                      <a:schemeClr val="tx1"/>
                    </a:solidFill>
                    <a:effectLst/>
                    <a:latin typeface="+mn-lt"/>
                    <a:ea typeface="+mn-ea"/>
                    <a:cs typeface="+mn-cs"/>
                  </a:rPr>
                  <a:t>𝛴_1+𝛴_2=𝐼</a:t>
                </a:r>
                <a:r>
                  <a:rPr lang="en-US" sz="1200" kern="1200" dirty="0">
                    <a:solidFill>
                      <a:schemeClr val="tx1"/>
                    </a:solidFill>
                    <a:effectLst/>
                    <a:latin typeface="+mn-lt"/>
                    <a:ea typeface="+mn-ea"/>
                    <a:cs typeface="+mn-cs"/>
                  </a:rPr>
                  <a:t>.</a:t>
                </a:r>
              </a:p>
              <a:p>
                <a:endParaRPr lang="en-US" dirty="0"/>
              </a:p>
            </p:txBody>
          </p:sp>
        </mc:Fallback>
      </mc:AlternateContent>
      <p:sp>
        <p:nvSpPr>
          <p:cNvPr id="4" name="Slide Number Placeholder 3"/>
          <p:cNvSpPr>
            <a:spLocks noGrp="1"/>
          </p:cNvSpPr>
          <p:nvPr>
            <p:ph type="sldNum" sz="quarter" idx="10"/>
          </p:nvPr>
        </p:nvSpPr>
        <p:spPr/>
        <p:txBody>
          <a:bodyPr/>
          <a:lstStyle/>
          <a:p>
            <a:fld id="{06758AA4-A854-49DC-A919-CCAC0F5131E7}" type="slidenum">
              <a:rPr lang="en-US" smtClean="0"/>
              <a:t>7</a:t>
            </a:fld>
            <a:endParaRPr lang="en-US"/>
          </a:p>
        </p:txBody>
      </p:sp>
    </p:spTree>
    <p:extLst>
      <p:ext uri="{BB962C8B-B14F-4D97-AF65-F5344CB8AC3E}">
        <p14:creationId xmlns:p14="http://schemas.microsoft.com/office/powerpoint/2010/main" val="222559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Z, we know that the eigenvectors associated with the highest eigenvalues correspond to more information content, big modes of the images. The planetary movement exists on the opposite end of the spectrum, associated with the smallest eigenvalues. So, we select the final K rows. </a:t>
            </a:r>
          </a:p>
          <a:p>
            <a:endParaRPr lang="en-US" dirty="0"/>
          </a:p>
          <a:p>
            <a:r>
              <a:rPr lang="en-US" dirty="0"/>
              <a:t>For each target Image, </a:t>
            </a:r>
            <a:r>
              <a:rPr lang="en-US" dirty="0" err="1"/>
              <a:t>derotate</a:t>
            </a:r>
            <a:r>
              <a:rPr lang="en-US" dirty="0"/>
              <a:t> and stack. </a:t>
            </a:r>
          </a:p>
        </p:txBody>
      </p:sp>
      <p:sp>
        <p:nvSpPr>
          <p:cNvPr id="4" name="Slide Number Placeholder 3"/>
          <p:cNvSpPr>
            <a:spLocks noGrp="1"/>
          </p:cNvSpPr>
          <p:nvPr>
            <p:ph type="sldNum" sz="quarter" idx="10"/>
          </p:nvPr>
        </p:nvSpPr>
        <p:spPr/>
        <p:txBody>
          <a:bodyPr/>
          <a:lstStyle/>
          <a:p>
            <a:fld id="{06758AA4-A854-49DC-A919-CCAC0F5131E7}" type="slidenum">
              <a:rPr lang="en-US" smtClean="0"/>
              <a:t>8</a:t>
            </a:fld>
            <a:endParaRPr lang="en-US"/>
          </a:p>
        </p:txBody>
      </p:sp>
    </p:spTree>
    <p:extLst>
      <p:ext uri="{BB962C8B-B14F-4D97-AF65-F5344CB8AC3E}">
        <p14:creationId xmlns:p14="http://schemas.microsoft.com/office/powerpoint/2010/main" val="26924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you have it. It works. How well does it work? Well, the answer is…it depends. On a lot of things, but one of the key factors is the third line. How many modes of the system do we want to examine?</a:t>
            </a:r>
          </a:p>
        </p:txBody>
      </p:sp>
      <p:sp>
        <p:nvSpPr>
          <p:cNvPr id="4" name="Slide Number Placeholder 3"/>
          <p:cNvSpPr>
            <a:spLocks noGrp="1"/>
          </p:cNvSpPr>
          <p:nvPr>
            <p:ph type="sldNum" sz="quarter" idx="10"/>
          </p:nvPr>
        </p:nvSpPr>
        <p:spPr/>
        <p:txBody>
          <a:bodyPr/>
          <a:lstStyle/>
          <a:p>
            <a:fld id="{06758AA4-A854-49DC-A919-CCAC0F5131E7}" type="slidenum">
              <a:rPr lang="en-US" smtClean="0"/>
              <a:t>9</a:t>
            </a:fld>
            <a:endParaRPr lang="en-US"/>
          </a:p>
        </p:txBody>
      </p:sp>
    </p:spTree>
    <p:extLst>
      <p:ext uri="{BB962C8B-B14F-4D97-AF65-F5344CB8AC3E}">
        <p14:creationId xmlns:p14="http://schemas.microsoft.com/office/powerpoint/2010/main" val="1869954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D5C6D3-A328-45E1-B73C-D0B2BAFA1ADD}" type="datetime1">
              <a:rPr lang="en-US" smtClean="0"/>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8472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E7A18-891F-459F-BF4C-715C163A1C68}" type="datetime1">
              <a:rPr lang="en-US" smtClean="0"/>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837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273F94-C698-4DE5-B3E1-AC906D5030C1}" type="datetime1">
              <a:rPr lang="en-US" smtClean="0"/>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4263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4B0096-7E56-4AFC-A630-9989291F2CB7}" type="datetime1">
              <a:rPr lang="en-US" smtClean="0"/>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02111984F56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0288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AEC109-4BC5-4BD3-866E-0C83732233D0}" type="datetime1">
              <a:rPr lang="en-US" smtClean="0"/>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4664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0624B36-2340-4327-BE7C-7918698C9890}" type="datetime1">
              <a:rPr lang="en-US" smtClean="0"/>
              <a:t>8/29/2017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9451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75ED661-6AFC-4379-85BE-A9855F6A23F0}" type="datetime1">
              <a:rPr lang="en-US" smtClean="0"/>
              <a:t>8/29/2017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8892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5C6ED-DD5F-4536-876E-6648F6ED02CF}" type="datetime1">
              <a:rPr lang="en-US" smtClean="0"/>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2290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06A791D-C03F-44A5-A28D-8E0B446F76B4}" type="datetime1">
              <a:rPr lang="en-US" smtClean="0"/>
              <a:t>8/29/2017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57104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1129"/>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587517"/>
            <a:ext cx="1602997" cy="144270"/>
          </a:xfrm>
          <a:prstGeom prst="rect">
            <a:avLst/>
          </a:prstGeom>
        </p:spPr>
      </p:pic>
      <p:sp>
        <p:nvSpPr>
          <p:cNvPr id="17" name="Rectangle 16"/>
          <p:cNvSpPr/>
          <p:nvPr/>
        </p:nvSpPr>
        <p:spPr bwMode="ltGray">
          <a:xfrm>
            <a:off x="0" y="609600"/>
            <a:ext cx="10437812" cy="995516"/>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995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66748" y="621581"/>
            <a:ext cx="9613861" cy="1080938"/>
          </a:xfrm>
        </p:spPr>
        <p:txBody>
          <a:bodyPr/>
          <a:lstStyle/>
          <a:p>
            <a:r>
              <a:rPr lang="en-US"/>
              <a:t>Click to edit Master title style</a:t>
            </a:r>
            <a:endParaRPr lang="en-US" dirty="0"/>
          </a:p>
        </p:txBody>
      </p:sp>
      <p:sp>
        <p:nvSpPr>
          <p:cNvPr id="3" name="Content Placeholder 2"/>
          <p:cNvSpPr>
            <a:spLocks noGrp="1"/>
          </p:cNvSpPr>
          <p:nvPr>
            <p:ph idx="1"/>
          </p:nvPr>
        </p:nvSpPr>
        <p:spPr>
          <a:xfrm>
            <a:off x="680321" y="1739003"/>
            <a:ext cx="9613861" cy="35993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4A014C-4FA0-4514-86A0-1C47A1340398}" type="datetime1">
              <a:rPr lang="en-US" smtClean="0"/>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43030" y="561963"/>
            <a:ext cx="1154151" cy="109078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2418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87FA3F-F76A-4708-804B-5446C7839A9E}" type="datetime1">
              <a:rPr lang="en-US" smtClean="0"/>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8535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AD736-897E-42BE-AF61-8F5FA1612F47}" type="datetime1">
              <a:rPr lang="en-US" smtClean="0"/>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7282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0E1FC2-9807-4A88-96BC-322DC0CCDB6B}" type="datetime1">
              <a:rPr lang="en-US" smtClean="0"/>
              <a:t>8/29/2017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160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B5E7D7-2C5C-4D93-B1AC-D28C1AC5D442}" type="datetime1">
              <a:rPr lang="en-US" smtClean="0"/>
              <a:t>8/29/2017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3959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279A90D-3C15-4DD2-8BB7-2E61FBFFE7B3}" type="datetime1">
              <a:rPr lang="en-US" smtClean="0"/>
              <a:t>8/29/2017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359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B3FE1-BD0A-4A17-BFCC-42581F250385}" type="datetime1">
              <a:rPr lang="en-US" smtClean="0"/>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301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518A21-3AD1-42FF-981A-35CFC31C1A51}" type="datetime1">
              <a:rPr lang="en-US" smtClean="0"/>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360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AC48952-2576-4806-8EF7-8A7F2352B016}" type="datetime1">
              <a:rPr lang="en-US" smtClean="0"/>
              <a:t>8/29/2017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33563583"/>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0.png"/><Relationship Id="rId4" Type="http://schemas.openxmlformats.org/officeDocument/2006/relationships/image" Target="../media/image101.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010.pn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2.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FA0C-8B1A-4B12-9C79-49A0F5448034}"/>
              </a:ext>
            </a:extLst>
          </p:cNvPr>
          <p:cNvSpPr>
            <a:spLocks noGrp="1"/>
          </p:cNvSpPr>
          <p:nvPr>
            <p:ph type="ctrTitle"/>
          </p:nvPr>
        </p:nvSpPr>
        <p:spPr>
          <a:xfrm>
            <a:off x="159798" y="2556155"/>
            <a:ext cx="8664658" cy="1373070"/>
          </a:xfrm>
        </p:spPr>
        <p:txBody>
          <a:bodyPr>
            <a:noAutofit/>
          </a:bodyPr>
          <a:lstStyle/>
          <a:p>
            <a:r>
              <a:rPr lang="en-US" sz="3300" dirty="0"/>
              <a:t>Planet signal extraction from direct imaging using common spatial pattern filtering</a:t>
            </a:r>
          </a:p>
        </p:txBody>
      </p:sp>
      <p:sp>
        <p:nvSpPr>
          <p:cNvPr id="3" name="Subtitle 2">
            <a:extLst>
              <a:ext uri="{FF2B5EF4-FFF2-40B4-BE49-F238E27FC236}">
                <a16:creationId xmlns:a16="http://schemas.microsoft.com/office/drawing/2014/main" id="{19749E39-DC27-4A2E-91DC-C308FCD82182}"/>
              </a:ext>
            </a:extLst>
          </p:cNvPr>
          <p:cNvSpPr>
            <a:spLocks noGrp="1"/>
          </p:cNvSpPr>
          <p:nvPr>
            <p:ph type="subTitle" idx="1"/>
          </p:nvPr>
        </p:nvSpPr>
        <p:spPr/>
        <p:txBody>
          <a:bodyPr/>
          <a:lstStyle/>
          <a:p>
            <a:r>
              <a:rPr lang="en-US" dirty="0">
                <a:solidFill>
                  <a:schemeClr val="bg1"/>
                </a:solidFill>
              </a:rPr>
              <a:t>J. Shapiro, N. Ranganathan, D. Savransky, J.B. </a:t>
            </a:r>
            <a:r>
              <a:rPr lang="en-US" dirty="0" err="1">
                <a:solidFill>
                  <a:schemeClr val="bg1"/>
                </a:solidFill>
              </a:rPr>
              <a:t>Ruffio</a:t>
            </a:r>
            <a:r>
              <a:rPr lang="en-US" dirty="0">
                <a:solidFill>
                  <a:schemeClr val="bg1"/>
                </a:solidFill>
              </a:rPr>
              <a:t>, B. Macintosh, and the GPIES Team</a:t>
            </a:r>
          </a:p>
        </p:txBody>
      </p:sp>
      <p:pic>
        <p:nvPicPr>
          <p:cNvPr id="4" name="Picture 3">
            <a:extLst>
              <a:ext uri="{FF2B5EF4-FFF2-40B4-BE49-F238E27FC236}">
                <a16:creationId xmlns:a16="http://schemas.microsoft.com/office/drawing/2014/main" id="{3EBF344C-F759-4E74-9A71-016211CADC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286" r="6310" b="13239"/>
          <a:stretch/>
        </p:blipFill>
        <p:spPr>
          <a:xfrm>
            <a:off x="469504" y="328453"/>
            <a:ext cx="1618795" cy="1709553"/>
          </a:xfrm>
          <a:prstGeom prst="rect">
            <a:avLst/>
          </a:prstGeom>
        </p:spPr>
      </p:pic>
      <p:pic>
        <p:nvPicPr>
          <p:cNvPr id="5" name="Picture 2" descr="Gemini Planet Imager">
            <a:extLst>
              <a:ext uri="{FF2B5EF4-FFF2-40B4-BE49-F238E27FC236}">
                <a16:creationId xmlns:a16="http://schemas.microsoft.com/office/drawing/2014/main" id="{5635BE48-F308-4744-8ADE-2920FE22585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6244" y="356050"/>
            <a:ext cx="1882991" cy="1882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ED5502-E799-4126-A294-8425E7E259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7310" y="686272"/>
            <a:ext cx="2380647" cy="993919"/>
          </a:xfrm>
          <a:prstGeom prst="rect">
            <a:avLst/>
          </a:prstGeom>
        </p:spPr>
      </p:pic>
      <p:pic>
        <p:nvPicPr>
          <p:cNvPr id="7" name="Picture 6" descr="Image result for stanford professional logo">
            <a:extLst>
              <a:ext uri="{FF2B5EF4-FFF2-40B4-BE49-F238E27FC236}">
                <a16:creationId xmlns:a16="http://schemas.microsoft.com/office/drawing/2014/main" id="{929C78ED-A9F0-4216-A9AD-82683D513005}"/>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6032" y="328454"/>
            <a:ext cx="1124350" cy="1709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le:SPIE logo, June 2014.png">
            <a:extLst>
              <a:ext uri="{FF2B5EF4-FFF2-40B4-BE49-F238E27FC236}">
                <a16:creationId xmlns:a16="http://schemas.microsoft.com/office/drawing/2014/main" id="{67EE1C5C-206C-4639-9267-5BCEA52E88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8457" y="430755"/>
            <a:ext cx="1905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DECCF7-D37A-4C5C-A8B3-A1FEF9745CD2}"/>
              </a:ext>
            </a:extLst>
          </p:cNvPr>
          <p:cNvSpPr txBox="1"/>
          <p:nvPr/>
        </p:nvSpPr>
        <p:spPr>
          <a:xfrm>
            <a:off x="9271176" y="3282894"/>
            <a:ext cx="1827744" cy="646331"/>
          </a:xfrm>
          <a:prstGeom prst="rect">
            <a:avLst/>
          </a:prstGeom>
          <a:noFill/>
        </p:spPr>
        <p:txBody>
          <a:bodyPr wrap="none" rtlCol="0">
            <a:spAutoFit/>
          </a:bodyPr>
          <a:lstStyle/>
          <a:p>
            <a:r>
              <a:rPr lang="en-US" dirty="0"/>
              <a:t>August 10, 2017</a:t>
            </a:r>
          </a:p>
          <a:p>
            <a:r>
              <a:rPr lang="en-US" dirty="0"/>
              <a:t>Paper 10400-56</a:t>
            </a:r>
          </a:p>
        </p:txBody>
      </p:sp>
    </p:spTree>
    <p:extLst>
      <p:ext uri="{BB962C8B-B14F-4D97-AF65-F5344CB8AC3E}">
        <p14:creationId xmlns:p14="http://schemas.microsoft.com/office/powerpoint/2010/main" val="233794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5319-41FD-42AA-A801-CCF94E1AAD75}"/>
              </a:ext>
            </a:extLst>
          </p:cNvPr>
          <p:cNvSpPr>
            <a:spLocks noGrp="1"/>
          </p:cNvSpPr>
          <p:nvPr>
            <p:ph type="title"/>
          </p:nvPr>
        </p:nvSpPr>
        <p:spPr/>
        <p:txBody>
          <a:bodyPr/>
          <a:lstStyle/>
          <a:p>
            <a:r>
              <a:rPr lang="en-US" dirty="0"/>
              <a:t>Modes Overview</a:t>
            </a:r>
          </a:p>
        </p:txBody>
      </p:sp>
      <p:sp>
        <p:nvSpPr>
          <p:cNvPr id="4" name="TextBox 3">
            <a:extLst>
              <a:ext uri="{FF2B5EF4-FFF2-40B4-BE49-F238E27FC236}">
                <a16:creationId xmlns:a16="http://schemas.microsoft.com/office/drawing/2014/main" id="{0A59B9F9-52EA-4B9F-A7B2-A14D63DC848E}"/>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a:t>
            </a:r>
            <a:r>
              <a:rPr lang="en-US" b="1" dirty="0">
                <a:solidFill>
                  <a:schemeClr val="accent4">
                    <a:lumMod val="75000"/>
                  </a:schemeClr>
                </a:solidFill>
              </a:rPr>
              <a:t>Mode Thresholding </a:t>
            </a:r>
            <a:r>
              <a:rPr lang="en-US" b="1" dirty="0">
                <a:solidFill>
                  <a:schemeClr val="bg1"/>
                </a:solidFill>
              </a:rPr>
              <a:t>| Methodology | Results | Conclusion </a:t>
            </a:r>
          </a:p>
        </p:txBody>
      </p:sp>
      <p:pic>
        <p:nvPicPr>
          <p:cNvPr id="5" name="Picture 4">
            <a:extLst>
              <a:ext uri="{FF2B5EF4-FFF2-40B4-BE49-F238E27FC236}">
                <a16:creationId xmlns:a16="http://schemas.microsoft.com/office/drawing/2014/main" id="{57744E30-09BB-4647-BDAE-053F9E7E450F}"/>
              </a:ext>
            </a:extLst>
          </p:cNvPr>
          <p:cNvPicPr>
            <a:picLocks noChangeAspect="1"/>
          </p:cNvPicPr>
          <p:nvPr/>
        </p:nvPicPr>
        <p:blipFill>
          <a:blip r:embed="rId3"/>
          <a:stretch>
            <a:fillRect/>
          </a:stretch>
        </p:blipFill>
        <p:spPr>
          <a:xfrm>
            <a:off x="5045337" y="2049944"/>
            <a:ext cx="1639944" cy="1471023"/>
          </a:xfrm>
          <a:prstGeom prst="rect">
            <a:avLst/>
          </a:prstGeom>
          <a:ln>
            <a:solidFill>
              <a:schemeClr val="bg1"/>
            </a:solidFill>
          </a:ln>
        </p:spPr>
      </p:pic>
      <p:pic>
        <p:nvPicPr>
          <p:cNvPr id="6" name="Picture 5">
            <a:extLst>
              <a:ext uri="{FF2B5EF4-FFF2-40B4-BE49-F238E27FC236}">
                <a16:creationId xmlns:a16="http://schemas.microsoft.com/office/drawing/2014/main" id="{12D2E7D4-F4DA-495A-8442-D934DF4A8147}"/>
              </a:ext>
            </a:extLst>
          </p:cNvPr>
          <p:cNvPicPr>
            <a:picLocks noChangeAspect="1"/>
          </p:cNvPicPr>
          <p:nvPr/>
        </p:nvPicPr>
        <p:blipFill>
          <a:blip r:embed="rId4"/>
          <a:stretch>
            <a:fillRect/>
          </a:stretch>
        </p:blipFill>
        <p:spPr>
          <a:xfrm>
            <a:off x="4470691" y="4090907"/>
            <a:ext cx="2789237" cy="2496576"/>
          </a:xfrm>
          <a:prstGeom prst="rect">
            <a:avLst/>
          </a:prstGeom>
          <a:ln>
            <a:solidFill>
              <a:schemeClr val="bg1"/>
            </a:solidFill>
          </a:ln>
        </p:spPr>
      </p:pic>
      <p:pic>
        <p:nvPicPr>
          <p:cNvPr id="7" name="Picture 6">
            <a:extLst>
              <a:ext uri="{FF2B5EF4-FFF2-40B4-BE49-F238E27FC236}">
                <a16:creationId xmlns:a16="http://schemas.microsoft.com/office/drawing/2014/main" id="{F5C689EE-4DAC-4334-B2E0-2868B8DAF9D7}"/>
              </a:ext>
            </a:extLst>
          </p:cNvPr>
          <p:cNvPicPr>
            <a:picLocks noChangeAspect="1"/>
          </p:cNvPicPr>
          <p:nvPr/>
        </p:nvPicPr>
        <p:blipFill>
          <a:blip r:embed="rId5"/>
          <a:stretch>
            <a:fillRect/>
          </a:stretch>
        </p:blipFill>
        <p:spPr>
          <a:xfrm>
            <a:off x="1061545" y="4090907"/>
            <a:ext cx="2819304" cy="2496576"/>
          </a:xfrm>
          <a:prstGeom prst="rect">
            <a:avLst/>
          </a:prstGeom>
          <a:ln>
            <a:solidFill>
              <a:schemeClr val="bg1"/>
            </a:solidFill>
          </a:ln>
        </p:spPr>
      </p:pic>
      <p:pic>
        <p:nvPicPr>
          <p:cNvPr id="8" name="Picture 7">
            <a:extLst>
              <a:ext uri="{FF2B5EF4-FFF2-40B4-BE49-F238E27FC236}">
                <a16:creationId xmlns:a16="http://schemas.microsoft.com/office/drawing/2014/main" id="{772E009A-D5B8-4756-A726-29BB76DA2A65}"/>
              </a:ext>
            </a:extLst>
          </p:cNvPr>
          <p:cNvPicPr>
            <a:picLocks noChangeAspect="1"/>
          </p:cNvPicPr>
          <p:nvPr/>
        </p:nvPicPr>
        <p:blipFill>
          <a:blip r:embed="rId6"/>
          <a:stretch>
            <a:fillRect/>
          </a:stretch>
        </p:blipFill>
        <p:spPr>
          <a:xfrm>
            <a:off x="7849770" y="4090907"/>
            <a:ext cx="2778641" cy="2496576"/>
          </a:xfrm>
          <a:prstGeom prst="rect">
            <a:avLst/>
          </a:prstGeom>
          <a:ln>
            <a:solidFill>
              <a:schemeClr val="bg1"/>
            </a:solidFill>
          </a:ln>
        </p:spPr>
      </p:pic>
      <p:sp>
        <p:nvSpPr>
          <p:cNvPr id="9" name="TextBox 8">
            <a:extLst>
              <a:ext uri="{FF2B5EF4-FFF2-40B4-BE49-F238E27FC236}">
                <a16:creationId xmlns:a16="http://schemas.microsoft.com/office/drawing/2014/main" id="{49F5615E-BFE6-46C4-8C91-CABFA3516644}"/>
              </a:ext>
            </a:extLst>
          </p:cNvPr>
          <p:cNvSpPr txBox="1"/>
          <p:nvPr/>
        </p:nvSpPr>
        <p:spPr>
          <a:xfrm>
            <a:off x="1288783" y="3711625"/>
            <a:ext cx="2364828" cy="369332"/>
          </a:xfrm>
          <a:prstGeom prst="rect">
            <a:avLst/>
          </a:prstGeom>
          <a:noFill/>
        </p:spPr>
        <p:txBody>
          <a:bodyPr wrap="square" rtlCol="0">
            <a:spAutoFit/>
          </a:bodyPr>
          <a:lstStyle/>
          <a:p>
            <a:pPr algn="ctr"/>
            <a:r>
              <a:rPr lang="en-US" dirty="0">
                <a:solidFill>
                  <a:schemeClr val="bg1"/>
                </a:solidFill>
              </a:rPr>
              <a:t>Maximum Eigenvalue</a:t>
            </a:r>
          </a:p>
        </p:txBody>
      </p:sp>
      <p:sp>
        <p:nvSpPr>
          <p:cNvPr id="10" name="TextBox 9">
            <a:extLst>
              <a:ext uri="{FF2B5EF4-FFF2-40B4-BE49-F238E27FC236}">
                <a16:creationId xmlns:a16="http://schemas.microsoft.com/office/drawing/2014/main" id="{258CA672-2DBB-4F02-BD3F-A09AD768E4F0}"/>
              </a:ext>
            </a:extLst>
          </p:cNvPr>
          <p:cNvSpPr txBox="1"/>
          <p:nvPr/>
        </p:nvSpPr>
        <p:spPr>
          <a:xfrm>
            <a:off x="4682895" y="3710154"/>
            <a:ext cx="2364828" cy="369332"/>
          </a:xfrm>
          <a:prstGeom prst="rect">
            <a:avLst/>
          </a:prstGeom>
          <a:noFill/>
        </p:spPr>
        <p:txBody>
          <a:bodyPr wrap="square" rtlCol="0">
            <a:spAutoFit/>
          </a:bodyPr>
          <a:lstStyle/>
          <a:p>
            <a:pPr algn="ctr"/>
            <a:r>
              <a:rPr lang="en-US" dirty="0">
                <a:solidFill>
                  <a:schemeClr val="bg1"/>
                </a:solidFill>
              </a:rPr>
              <a:t>Eigenvalue ~ 0.5</a:t>
            </a:r>
          </a:p>
        </p:txBody>
      </p:sp>
      <p:sp>
        <p:nvSpPr>
          <p:cNvPr id="11" name="TextBox 10">
            <a:extLst>
              <a:ext uri="{FF2B5EF4-FFF2-40B4-BE49-F238E27FC236}">
                <a16:creationId xmlns:a16="http://schemas.microsoft.com/office/drawing/2014/main" id="{D96877ED-64F7-4057-B0FC-21D550F4507B}"/>
              </a:ext>
            </a:extLst>
          </p:cNvPr>
          <p:cNvSpPr txBox="1"/>
          <p:nvPr/>
        </p:nvSpPr>
        <p:spPr>
          <a:xfrm>
            <a:off x="8056676" y="3710154"/>
            <a:ext cx="2364828" cy="369332"/>
          </a:xfrm>
          <a:prstGeom prst="rect">
            <a:avLst/>
          </a:prstGeom>
          <a:noFill/>
        </p:spPr>
        <p:txBody>
          <a:bodyPr wrap="square" rtlCol="0">
            <a:spAutoFit/>
          </a:bodyPr>
          <a:lstStyle/>
          <a:p>
            <a:pPr algn="ctr"/>
            <a:r>
              <a:rPr lang="en-US" dirty="0">
                <a:solidFill>
                  <a:schemeClr val="bg1"/>
                </a:solidFill>
              </a:rPr>
              <a:t>Minimum Eigenvalue</a:t>
            </a:r>
          </a:p>
        </p:txBody>
      </p:sp>
      <p:sp>
        <p:nvSpPr>
          <p:cNvPr id="12" name="TextBox 11">
            <a:extLst>
              <a:ext uri="{FF2B5EF4-FFF2-40B4-BE49-F238E27FC236}">
                <a16:creationId xmlns:a16="http://schemas.microsoft.com/office/drawing/2014/main" id="{5F169688-EA05-4E70-A84F-1F122B2EB789}"/>
              </a:ext>
            </a:extLst>
          </p:cNvPr>
          <p:cNvSpPr txBox="1"/>
          <p:nvPr/>
        </p:nvSpPr>
        <p:spPr>
          <a:xfrm>
            <a:off x="2471197" y="2600789"/>
            <a:ext cx="2364828" cy="369332"/>
          </a:xfrm>
          <a:prstGeom prst="rect">
            <a:avLst/>
          </a:prstGeom>
          <a:noFill/>
        </p:spPr>
        <p:txBody>
          <a:bodyPr wrap="square" rtlCol="0">
            <a:spAutoFit/>
          </a:bodyPr>
          <a:lstStyle/>
          <a:p>
            <a:pPr algn="r"/>
            <a:r>
              <a:rPr lang="en-US" dirty="0">
                <a:solidFill>
                  <a:schemeClr val="bg1"/>
                </a:solidFill>
              </a:rPr>
              <a:t>Original Image:</a:t>
            </a:r>
          </a:p>
        </p:txBody>
      </p:sp>
      <p:sp>
        <p:nvSpPr>
          <p:cNvPr id="14" name="Slide Number Placeholder 13">
            <a:extLst>
              <a:ext uri="{FF2B5EF4-FFF2-40B4-BE49-F238E27FC236}">
                <a16:creationId xmlns:a16="http://schemas.microsoft.com/office/drawing/2014/main" id="{A1FA355E-B354-4326-AB9B-00CBE47368B2}"/>
              </a:ext>
            </a:extLst>
          </p:cNvPr>
          <p:cNvSpPr>
            <a:spLocks noGrp="1"/>
          </p:cNvSpPr>
          <p:nvPr>
            <p:ph type="sldNum" sz="quarter" idx="12"/>
          </p:nvPr>
        </p:nvSpPr>
        <p:spPr/>
        <p:txBody>
          <a:bodyPr/>
          <a:lstStyle/>
          <a:p>
            <a:r>
              <a:rPr lang="en-US" dirty="0"/>
              <a:t>8</a:t>
            </a:r>
          </a:p>
        </p:txBody>
      </p:sp>
    </p:spTree>
    <p:extLst>
      <p:ext uri="{BB962C8B-B14F-4D97-AF65-F5344CB8AC3E}">
        <p14:creationId xmlns:p14="http://schemas.microsoft.com/office/powerpoint/2010/main" val="347504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22A1DC-C7A6-4109-BB37-D1CF2A015FCA}"/>
              </a:ext>
            </a:extLst>
          </p:cNvPr>
          <p:cNvPicPr>
            <a:picLocks noChangeAspect="1"/>
          </p:cNvPicPr>
          <p:nvPr/>
        </p:nvPicPr>
        <p:blipFill>
          <a:blip r:embed="rId3">
            <a:clrChange>
              <a:clrFrom>
                <a:srgbClr val="22B14C"/>
              </a:clrFrom>
              <a:clrTo>
                <a:srgbClr val="22B14C">
                  <a:alpha val="0"/>
                </a:srgbClr>
              </a:clrTo>
            </a:clrChange>
          </a:blip>
          <a:stretch>
            <a:fillRect/>
          </a:stretch>
        </p:blipFill>
        <p:spPr>
          <a:xfrm>
            <a:off x="183832" y="1818180"/>
            <a:ext cx="5972175" cy="4819650"/>
          </a:xfrm>
          <a:prstGeom prst="rect">
            <a:avLst/>
          </a:prstGeom>
        </p:spPr>
      </p:pic>
      <p:sp>
        <p:nvSpPr>
          <p:cNvPr id="2" name="Title 1">
            <a:extLst>
              <a:ext uri="{FF2B5EF4-FFF2-40B4-BE49-F238E27FC236}">
                <a16:creationId xmlns:a16="http://schemas.microsoft.com/office/drawing/2014/main" id="{AE143703-B21A-4E62-9B41-DAEE0C6788C1}"/>
              </a:ext>
            </a:extLst>
          </p:cNvPr>
          <p:cNvSpPr>
            <a:spLocks noGrp="1"/>
          </p:cNvSpPr>
          <p:nvPr>
            <p:ph type="title"/>
          </p:nvPr>
        </p:nvSpPr>
        <p:spPr/>
        <p:txBody>
          <a:bodyPr/>
          <a:lstStyle/>
          <a:p>
            <a:r>
              <a:rPr lang="en-US" dirty="0"/>
              <a:t>Threshold – Too High, 0.05</a:t>
            </a:r>
          </a:p>
        </p:txBody>
      </p:sp>
      <p:sp>
        <p:nvSpPr>
          <p:cNvPr id="4" name="TextBox 3">
            <a:extLst>
              <a:ext uri="{FF2B5EF4-FFF2-40B4-BE49-F238E27FC236}">
                <a16:creationId xmlns:a16="http://schemas.microsoft.com/office/drawing/2014/main" id="{0B907A9E-5931-4FB2-BACC-EFC71D3DF9E6}"/>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a:t>
            </a:r>
            <a:r>
              <a:rPr lang="en-US" b="1" dirty="0">
                <a:solidFill>
                  <a:schemeClr val="accent4">
                    <a:lumMod val="75000"/>
                  </a:schemeClr>
                </a:solidFill>
              </a:rPr>
              <a:t>Mode Thresholding </a:t>
            </a:r>
            <a:r>
              <a:rPr lang="en-US" b="1" dirty="0">
                <a:solidFill>
                  <a:schemeClr val="bg1"/>
                </a:solidFill>
              </a:rPr>
              <a:t>| Methodology | Results | Conclusion </a:t>
            </a:r>
          </a:p>
        </p:txBody>
      </p:sp>
      <p:cxnSp>
        <p:nvCxnSpPr>
          <p:cNvPr id="10" name="Straight Connector 9">
            <a:extLst>
              <a:ext uri="{FF2B5EF4-FFF2-40B4-BE49-F238E27FC236}">
                <a16:creationId xmlns:a16="http://schemas.microsoft.com/office/drawing/2014/main" id="{93F56ECB-61DE-41C4-B3D4-050A7851EBC3}"/>
              </a:ext>
            </a:extLst>
          </p:cNvPr>
          <p:cNvCxnSpPr>
            <a:cxnSpLocks/>
          </p:cNvCxnSpPr>
          <p:nvPr/>
        </p:nvCxnSpPr>
        <p:spPr>
          <a:xfrm flipH="1">
            <a:off x="795020" y="5682244"/>
            <a:ext cx="5151383" cy="0"/>
          </a:xfrm>
          <a:prstGeom prst="line">
            <a:avLst/>
          </a:prstGeom>
        </p:spPr>
        <p:style>
          <a:lnRef idx="1">
            <a:schemeClr val="accent5"/>
          </a:lnRef>
          <a:fillRef idx="0">
            <a:schemeClr val="accent5"/>
          </a:fillRef>
          <a:effectRef idx="0">
            <a:schemeClr val="accent5"/>
          </a:effectRef>
          <a:fontRef idx="minor">
            <a:schemeClr val="tx1"/>
          </a:fontRef>
        </p:style>
      </p:cxnSp>
      <p:pic>
        <p:nvPicPr>
          <p:cNvPr id="13" name="Picture 12">
            <a:extLst>
              <a:ext uri="{FF2B5EF4-FFF2-40B4-BE49-F238E27FC236}">
                <a16:creationId xmlns:a16="http://schemas.microsoft.com/office/drawing/2014/main" id="{CF06485F-90E1-4924-B9A3-DE50090785D4}"/>
              </a:ext>
            </a:extLst>
          </p:cNvPr>
          <p:cNvPicPr>
            <a:picLocks noChangeAspect="1"/>
          </p:cNvPicPr>
          <p:nvPr/>
        </p:nvPicPr>
        <p:blipFill>
          <a:blip r:embed="rId4"/>
          <a:stretch>
            <a:fillRect/>
          </a:stretch>
        </p:blipFill>
        <p:spPr>
          <a:xfrm>
            <a:off x="6677025" y="2059569"/>
            <a:ext cx="4371975" cy="3876675"/>
          </a:xfrm>
          <a:prstGeom prst="rect">
            <a:avLst/>
          </a:prstGeom>
          <a:ln>
            <a:solidFill>
              <a:schemeClr val="bg1"/>
            </a:solidFill>
          </a:ln>
        </p:spPr>
      </p:pic>
      <p:sp>
        <p:nvSpPr>
          <p:cNvPr id="17" name="Slide Number Placeholder 16">
            <a:extLst>
              <a:ext uri="{FF2B5EF4-FFF2-40B4-BE49-F238E27FC236}">
                <a16:creationId xmlns:a16="http://schemas.microsoft.com/office/drawing/2014/main" id="{71043616-1C63-42B6-B54D-CC70B1D1EE1C}"/>
              </a:ext>
            </a:extLst>
          </p:cNvPr>
          <p:cNvSpPr>
            <a:spLocks noGrp="1"/>
          </p:cNvSpPr>
          <p:nvPr>
            <p:ph type="sldNum" sz="quarter" idx="12"/>
          </p:nvPr>
        </p:nvSpPr>
        <p:spPr/>
        <p:txBody>
          <a:bodyPr/>
          <a:lstStyle/>
          <a:p>
            <a:r>
              <a:rPr lang="en-US" dirty="0"/>
              <a:t>9</a:t>
            </a:r>
          </a:p>
        </p:txBody>
      </p:sp>
    </p:spTree>
    <p:extLst>
      <p:ext uri="{BB962C8B-B14F-4D97-AF65-F5344CB8AC3E}">
        <p14:creationId xmlns:p14="http://schemas.microsoft.com/office/powerpoint/2010/main" val="742847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AA39FB-92B5-4086-AA56-D11A7BB5D136}"/>
              </a:ext>
            </a:extLst>
          </p:cNvPr>
          <p:cNvPicPr>
            <a:picLocks noChangeAspect="1"/>
          </p:cNvPicPr>
          <p:nvPr/>
        </p:nvPicPr>
        <p:blipFill>
          <a:blip r:embed="rId3">
            <a:clrChange>
              <a:clrFrom>
                <a:srgbClr val="22B14C"/>
              </a:clrFrom>
              <a:clrTo>
                <a:srgbClr val="22B14C">
                  <a:alpha val="0"/>
                </a:srgbClr>
              </a:clrTo>
            </a:clrChange>
          </a:blip>
          <a:stretch>
            <a:fillRect/>
          </a:stretch>
        </p:blipFill>
        <p:spPr>
          <a:xfrm>
            <a:off x="183832" y="1818180"/>
            <a:ext cx="5972175" cy="4819650"/>
          </a:xfrm>
          <a:prstGeom prst="rect">
            <a:avLst/>
          </a:prstGeom>
        </p:spPr>
      </p:pic>
      <p:sp>
        <p:nvSpPr>
          <p:cNvPr id="2" name="Title 1">
            <a:extLst>
              <a:ext uri="{FF2B5EF4-FFF2-40B4-BE49-F238E27FC236}">
                <a16:creationId xmlns:a16="http://schemas.microsoft.com/office/drawing/2014/main" id="{AE143703-B21A-4E62-9B41-DAEE0C6788C1}"/>
              </a:ext>
            </a:extLst>
          </p:cNvPr>
          <p:cNvSpPr>
            <a:spLocks noGrp="1"/>
          </p:cNvSpPr>
          <p:nvPr>
            <p:ph type="title"/>
          </p:nvPr>
        </p:nvSpPr>
        <p:spPr/>
        <p:txBody>
          <a:bodyPr/>
          <a:lstStyle/>
          <a:p>
            <a:r>
              <a:rPr lang="en-US" dirty="0"/>
              <a:t>Threshold – Too Low, 0.002</a:t>
            </a:r>
          </a:p>
        </p:txBody>
      </p:sp>
      <p:sp>
        <p:nvSpPr>
          <p:cNvPr id="4" name="TextBox 3">
            <a:extLst>
              <a:ext uri="{FF2B5EF4-FFF2-40B4-BE49-F238E27FC236}">
                <a16:creationId xmlns:a16="http://schemas.microsoft.com/office/drawing/2014/main" id="{0B907A9E-5931-4FB2-BACC-EFC71D3DF9E6}"/>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a:t>
            </a:r>
            <a:r>
              <a:rPr lang="en-US" b="1" dirty="0">
                <a:solidFill>
                  <a:schemeClr val="accent4">
                    <a:lumMod val="75000"/>
                  </a:schemeClr>
                </a:solidFill>
              </a:rPr>
              <a:t>Mode Thresholding </a:t>
            </a:r>
            <a:r>
              <a:rPr lang="en-US" b="1" dirty="0">
                <a:solidFill>
                  <a:schemeClr val="bg1"/>
                </a:solidFill>
              </a:rPr>
              <a:t>| Methodology | Results | Conclusion </a:t>
            </a:r>
          </a:p>
        </p:txBody>
      </p:sp>
      <p:cxnSp>
        <p:nvCxnSpPr>
          <p:cNvPr id="10" name="Straight Connector 9">
            <a:extLst>
              <a:ext uri="{FF2B5EF4-FFF2-40B4-BE49-F238E27FC236}">
                <a16:creationId xmlns:a16="http://schemas.microsoft.com/office/drawing/2014/main" id="{93F56ECB-61DE-41C4-B3D4-050A7851EBC3}"/>
              </a:ext>
            </a:extLst>
          </p:cNvPr>
          <p:cNvCxnSpPr>
            <a:cxnSpLocks/>
          </p:cNvCxnSpPr>
          <p:nvPr/>
        </p:nvCxnSpPr>
        <p:spPr>
          <a:xfrm flipH="1">
            <a:off x="795020" y="6027684"/>
            <a:ext cx="5151383" cy="0"/>
          </a:xfrm>
          <a:prstGeom prst="line">
            <a:avLst/>
          </a:prstGeom>
        </p:spPr>
        <p:style>
          <a:lnRef idx="1">
            <a:schemeClr val="accent5"/>
          </a:lnRef>
          <a:fillRef idx="0">
            <a:schemeClr val="accent5"/>
          </a:fillRef>
          <a:effectRef idx="0">
            <a:schemeClr val="accent5"/>
          </a:effectRef>
          <a:fontRef idx="minor">
            <a:schemeClr val="tx1"/>
          </a:fontRef>
        </p:style>
      </p:cxnSp>
      <p:pic>
        <p:nvPicPr>
          <p:cNvPr id="7" name="Picture 6">
            <a:extLst>
              <a:ext uri="{FF2B5EF4-FFF2-40B4-BE49-F238E27FC236}">
                <a16:creationId xmlns:a16="http://schemas.microsoft.com/office/drawing/2014/main" id="{E52B0BC4-130D-44E2-9D86-5C0766603DB9}"/>
              </a:ext>
            </a:extLst>
          </p:cNvPr>
          <p:cNvPicPr>
            <a:picLocks noChangeAspect="1"/>
          </p:cNvPicPr>
          <p:nvPr/>
        </p:nvPicPr>
        <p:blipFill>
          <a:blip r:embed="rId4"/>
          <a:stretch>
            <a:fillRect/>
          </a:stretch>
        </p:blipFill>
        <p:spPr>
          <a:xfrm>
            <a:off x="6677025" y="1995065"/>
            <a:ext cx="4550956" cy="4035379"/>
          </a:xfrm>
          <a:prstGeom prst="rect">
            <a:avLst/>
          </a:prstGeom>
          <a:ln>
            <a:solidFill>
              <a:schemeClr val="bg1"/>
            </a:solidFill>
          </a:ln>
        </p:spPr>
      </p:pic>
      <p:sp>
        <p:nvSpPr>
          <p:cNvPr id="5" name="Slide Number Placeholder 4">
            <a:extLst>
              <a:ext uri="{FF2B5EF4-FFF2-40B4-BE49-F238E27FC236}">
                <a16:creationId xmlns:a16="http://schemas.microsoft.com/office/drawing/2014/main" id="{1EF9B87F-FF97-4ACA-B8A3-6C7BEABE784A}"/>
              </a:ext>
            </a:extLst>
          </p:cNvPr>
          <p:cNvSpPr>
            <a:spLocks noGrp="1"/>
          </p:cNvSpPr>
          <p:nvPr>
            <p:ph type="sldNum" sz="quarter" idx="12"/>
          </p:nvPr>
        </p:nvSpPr>
        <p:spPr/>
        <p:txBody>
          <a:bodyPr/>
          <a:lstStyle/>
          <a:p>
            <a:r>
              <a:rPr lang="en-US" dirty="0"/>
              <a:t>10</a:t>
            </a:r>
          </a:p>
        </p:txBody>
      </p:sp>
    </p:spTree>
    <p:extLst>
      <p:ext uri="{BB962C8B-B14F-4D97-AF65-F5344CB8AC3E}">
        <p14:creationId xmlns:p14="http://schemas.microsoft.com/office/powerpoint/2010/main" val="27325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64584A-020C-4E37-8B14-BF0A1042E000}"/>
              </a:ext>
            </a:extLst>
          </p:cNvPr>
          <p:cNvPicPr>
            <a:picLocks noChangeAspect="1"/>
          </p:cNvPicPr>
          <p:nvPr/>
        </p:nvPicPr>
        <p:blipFill>
          <a:blip r:embed="rId3">
            <a:clrChange>
              <a:clrFrom>
                <a:srgbClr val="22B14C"/>
              </a:clrFrom>
              <a:clrTo>
                <a:srgbClr val="22B14C">
                  <a:alpha val="0"/>
                </a:srgbClr>
              </a:clrTo>
            </a:clrChange>
          </a:blip>
          <a:stretch>
            <a:fillRect/>
          </a:stretch>
        </p:blipFill>
        <p:spPr>
          <a:xfrm>
            <a:off x="183832" y="1818180"/>
            <a:ext cx="5972175" cy="4819650"/>
          </a:xfrm>
          <a:prstGeom prst="rect">
            <a:avLst/>
          </a:prstGeom>
        </p:spPr>
      </p:pic>
      <p:sp>
        <p:nvSpPr>
          <p:cNvPr id="2" name="Title 1">
            <a:extLst>
              <a:ext uri="{FF2B5EF4-FFF2-40B4-BE49-F238E27FC236}">
                <a16:creationId xmlns:a16="http://schemas.microsoft.com/office/drawing/2014/main" id="{AE143703-B21A-4E62-9B41-DAEE0C6788C1}"/>
              </a:ext>
            </a:extLst>
          </p:cNvPr>
          <p:cNvSpPr>
            <a:spLocks noGrp="1"/>
          </p:cNvSpPr>
          <p:nvPr>
            <p:ph type="title"/>
          </p:nvPr>
        </p:nvSpPr>
        <p:spPr/>
        <p:txBody>
          <a:bodyPr/>
          <a:lstStyle/>
          <a:p>
            <a:r>
              <a:rPr lang="en-US" dirty="0"/>
              <a:t>Threshold – Just Right, 0.005</a:t>
            </a:r>
          </a:p>
        </p:txBody>
      </p:sp>
      <p:sp>
        <p:nvSpPr>
          <p:cNvPr id="4" name="TextBox 3">
            <a:extLst>
              <a:ext uri="{FF2B5EF4-FFF2-40B4-BE49-F238E27FC236}">
                <a16:creationId xmlns:a16="http://schemas.microsoft.com/office/drawing/2014/main" id="{0B907A9E-5931-4FB2-BACC-EFC71D3DF9E6}"/>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a:t>
            </a:r>
            <a:r>
              <a:rPr lang="en-US" b="1" dirty="0">
                <a:solidFill>
                  <a:schemeClr val="accent4">
                    <a:lumMod val="75000"/>
                  </a:schemeClr>
                </a:solidFill>
              </a:rPr>
              <a:t>Mode Thresholding </a:t>
            </a:r>
            <a:r>
              <a:rPr lang="en-US" b="1" dirty="0">
                <a:solidFill>
                  <a:schemeClr val="bg1"/>
                </a:solidFill>
              </a:rPr>
              <a:t>| Methodology | Results | Conclusion </a:t>
            </a:r>
          </a:p>
        </p:txBody>
      </p:sp>
      <p:cxnSp>
        <p:nvCxnSpPr>
          <p:cNvPr id="10" name="Straight Connector 9">
            <a:extLst>
              <a:ext uri="{FF2B5EF4-FFF2-40B4-BE49-F238E27FC236}">
                <a16:creationId xmlns:a16="http://schemas.microsoft.com/office/drawing/2014/main" id="{93F56ECB-61DE-41C4-B3D4-050A7851EBC3}"/>
              </a:ext>
            </a:extLst>
          </p:cNvPr>
          <p:cNvCxnSpPr>
            <a:cxnSpLocks/>
          </p:cNvCxnSpPr>
          <p:nvPr/>
        </p:nvCxnSpPr>
        <p:spPr>
          <a:xfrm flipH="1">
            <a:off x="784860" y="5956564"/>
            <a:ext cx="5151383" cy="0"/>
          </a:xfrm>
          <a:prstGeom prst="line">
            <a:avLst/>
          </a:prstGeom>
        </p:spPr>
        <p:style>
          <a:lnRef idx="1">
            <a:schemeClr val="accent5"/>
          </a:lnRef>
          <a:fillRef idx="0">
            <a:schemeClr val="accent5"/>
          </a:fillRef>
          <a:effectRef idx="0">
            <a:schemeClr val="accent5"/>
          </a:effectRef>
          <a:fontRef idx="minor">
            <a:schemeClr val="tx1"/>
          </a:fontRef>
        </p:style>
      </p:cxnSp>
      <p:pic>
        <p:nvPicPr>
          <p:cNvPr id="11" name="Picture 10">
            <a:extLst>
              <a:ext uri="{FF2B5EF4-FFF2-40B4-BE49-F238E27FC236}">
                <a16:creationId xmlns:a16="http://schemas.microsoft.com/office/drawing/2014/main" id="{414C724F-0266-4619-A6C4-1855624E6B04}"/>
              </a:ext>
            </a:extLst>
          </p:cNvPr>
          <p:cNvPicPr>
            <a:picLocks noChangeAspect="1"/>
          </p:cNvPicPr>
          <p:nvPr/>
        </p:nvPicPr>
        <p:blipFill>
          <a:blip r:embed="rId4"/>
          <a:stretch>
            <a:fillRect/>
          </a:stretch>
        </p:blipFill>
        <p:spPr>
          <a:xfrm>
            <a:off x="6572853" y="1967744"/>
            <a:ext cx="4619865" cy="4101004"/>
          </a:xfrm>
          <a:prstGeom prst="rect">
            <a:avLst/>
          </a:prstGeom>
          <a:ln>
            <a:solidFill>
              <a:schemeClr val="bg1"/>
            </a:solidFill>
          </a:ln>
        </p:spPr>
      </p:pic>
      <p:sp>
        <p:nvSpPr>
          <p:cNvPr id="9" name="Slide Number Placeholder 8">
            <a:extLst>
              <a:ext uri="{FF2B5EF4-FFF2-40B4-BE49-F238E27FC236}">
                <a16:creationId xmlns:a16="http://schemas.microsoft.com/office/drawing/2014/main" id="{57F560A5-5FA1-4F47-9111-633507879346}"/>
              </a:ext>
            </a:extLst>
          </p:cNvPr>
          <p:cNvSpPr>
            <a:spLocks noGrp="1"/>
          </p:cNvSpPr>
          <p:nvPr>
            <p:ph type="sldNum" sz="quarter" idx="12"/>
          </p:nvPr>
        </p:nvSpPr>
        <p:spPr/>
        <p:txBody>
          <a:bodyPr/>
          <a:lstStyle/>
          <a:p>
            <a:r>
              <a:rPr lang="en-US" dirty="0"/>
              <a:t>11</a:t>
            </a:r>
          </a:p>
        </p:txBody>
      </p:sp>
    </p:spTree>
    <p:extLst>
      <p:ext uri="{BB962C8B-B14F-4D97-AF65-F5344CB8AC3E}">
        <p14:creationId xmlns:p14="http://schemas.microsoft.com/office/powerpoint/2010/main" val="377844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4699-9A59-464B-A77F-FDE90F1C8BAF}"/>
              </a:ext>
            </a:extLst>
          </p:cNvPr>
          <p:cNvSpPr>
            <a:spLocks noGrp="1"/>
          </p:cNvSpPr>
          <p:nvPr>
            <p:ph type="title"/>
          </p:nvPr>
        </p:nvSpPr>
        <p:spPr/>
        <p:txBody>
          <a:bodyPr/>
          <a:lstStyle/>
          <a:p>
            <a:r>
              <a:rPr lang="en-US" dirty="0"/>
              <a:t>Data Sources</a:t>
            </a:r>
          </a:p>
        </p:txBody>
      </p:sp>
      <p:sp>
        <p:nvSpPr>
          <p:cNvPr id="3" name="Content Placeholder 2">
            <a:extLst>
              <a:ext uri="{FF2B5EF4-FFF2-40B4-BE49-F238E27FC236}">
                <a16:creationId xmlns:a16="http://schemas.microsoft.com/office/drawing/2014/main" id="{18F5D33B-9FEE-4622-8D6A-492386D6A22D}"/>
              </a:ext>
            </a:extLst>
          </p:cNvPr>
          <p:cNvSpPr>
            <a:spLocks noGrp="1"/>
          </p:cNvSpPr>
          <p:nvPr>
            <p:ph idx="1"/>
          </p:nvPr>
        </p:nvSpPr>
        <p:spPr/>
        <p:txBody>
          <a:bodyPr>
            <a:normAutofit/>
          </a:bodyPr>
          <a:lstStyle/>
          <a:p>
            <a:r>
              <a:rPr lang="en-US" dirty="0">
                <a:solidFill>
                  <a:schemeClr val="bg1"/>
                </a:solidFill>
              </a:rPr>
              <a:t>GPIES, Nov 2015, β Pic b </a:t>
            </a:r>
          </a:p>
          <a:p>
            <a:r>
              <a:rPr lang="en-US" dirty="0">
                <a:solidFill>
                  <a:schemeClr val="bg1"/>
                </a:solidFill>
              </a:rPr>
              <a:t>Limited to ADI</a:t>
            </a:r>
          </a:p>
          <a:p>
            <a:r>
              <a:rPr lang="en-US" dirty="0">
                <a:solidFill>
                  <a:schemeClr val="bg1"/>
                </a:solidFill>
              </a:rPr>
              <a:t>Repeated analysis on HD 1466</a:t>
            </a:r>
          </a:p>
          <a:p>
            <a:endParaRPr lang="en-US" dirty="0">
              <a:solidFill>
                <a:schemeClr val="bg1"/>
              </a:solidFill>
            </a:endParaRPr>
          </a:p>
          <a:p>
            <a:r>
              <a:rPr lang="en-US" dirty="0">
                <a:solidFill>
                  <a:schemeClr val="bg1"/>
                </a:solidFill>
              </a:rPr>
              <a:t>Planetary Injection	</a:t>
            </a:r>
          </a:p>
          <a:p>
            <a:pPr lvl="1"/>
            <a:r>
              <a:rPr lang="en-US" dirty="0">
                <a:solidFill>
                  <a:schemeClr val="bg1"/>
                </a:solidFill>
              </a:rPr>
              <a:t>2D Gaussian fit to β Pic b</a:t>
            </a:r>
          </a:p>
          <a:p>
            <a:pPr lvl="1"/>
            <a:r>
              <a:rPr lang="en-US" dirty="0">
                <a:solidFill>
                  <a:schemeClr val="bg1"/>
                </a:solidFill>
              </a:rPr>
              <a:t>Same strength as β Pic b</a:t>
            </a:r>
          </a:p>
          <a:p>
            <a:pPr lvl="1"/>
            <a:r>
              <a:rPr lang="en-US" dirty="0">
                <a:solidFill>
                  <a:schemeClr val="bg1"/>
                </a:solidFill>
              </a:rPr>
              <a:t>Rotate with Parallactic Angle</a:t>
            </a:r>
          </a:p>
          <a:p>
            <a:pPr lvl="1"/>
            <a:r>
              <a:rPr lang="en-US" dirty="0">
                <a:solidFill>
                  <a:schemeClr val="bg1"/>
                </a:solidFill>
              </a:rPr>
              <a:t>5 injected</a:t>
            </a:r>
          </a:p>
          <a:p>
            <a:endParaRPr lang="en-US" dirty="0">
              <a:solidFill>
                <a:schemeClr val="bg1"/>
              </a:solidFill>
            </a:endParaRPr>
          </a:p>
        </p:txBody>
      </p:sp>
      <p:sp>
        <p:nvSpPr>
          <p:cNvPr id="4" name="TextBox 3">
            <a:extLst>
              <a:ext uri="{FF2B5EF4-FFF2-40B4-BE49-F238E27FC236}">
                <a16:creationId xmlns:a16="http://schemas.microsoft.com/office/drawing/2014/main" id="{822CC7FD-D7A6-4039-9249-BA069D1B8CEE}"/>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Mode Thresholding | </a:t>
            </a:r>
            <a:r>
              <a:rPr lang="en-US" b="1" dirty="0">
                <a:solidFill>
                  <a:schemeClr val="accent4">
                    <a:lumMod val="75000"/>
                  </a:schemeClr>
                </a:solidFill>
              </a:rPr>
              <a:t>Methodology</a:t>
            </a:r>
            <a:r>
              <a:rPr lang="en-US" b="1" dirty="0">
                <a:solidFill>
                  <a:schemeClr val="bg1"/>
                </a:solidFill>
              </a:rPr>
              <a:t> | Results | Conclusion </a:t>
            </a:r>
          </a:p>
        </p:txBody>
      </p:sp>
      <p:pic>
        <p:nvPicPr>
          <p:cNvPr id="5" name="Picture 4">
            <a:extLst>
              <a:ext uri="{FF2B5EF4-FFF2-40B4-BE49-F238E27FC236}">
                <a16:creationId xmlns:a16="http://schemas.microsoft.com/office/drawing/2014/main" id="{2026A585-F2C8-4239-A055-086C10F4C106}"/>
              </a:ext>
            </a:extLst>
          </p:cNvPr>
          <p:cNvPicPr>
            <a:picLocks noChangeAspect="1"/>
          </p:cNvPicPr>
          <p:nvPr/>
        </p:nvPicPr>
        <p:blipFill>
          <a:blip r:embed="rId3"/>
          <a:stretch>
            <a:fillRect/>
          </a:stretch>
        </p:blipFill>
        <p:spPr>
          <a:xfrm>
            <a:off x="5487251" y="1837931"/>
            <a:ext cx="4954948" cy="4389315"/>
          </a:xfrm>
          <a:prstGeom prst="rect">
            <a:avLst/>
          </a:prstGeom>
          <a:ln>
            <a:solidFill>
              <a:schemeClr val="bg1"/>
            </a:solidFill>
          </a:ln>
        </p:spPr>
      </p:pic>
      <p:sp>
        <p:nvSpPr>
          <p:cNvPr id="7" name="Slide Number Placeholder 6">
            <a:extLst>
              <a:ext uri="{FF2B5EF4-FFF2-40B4-BE49-F238E27FC236}">
                <a16:creationId xmlns:a16="http://schemas.microsoft.com/office/drawing/2014/main" id="{87B3E8A8-A493-4112-B2E4-4FAF7A991C3E}"/>
              </a:ext>
            </a:extLst>
          </p:cNvPr>
          <p:cNvSpPr>
            <a:spLocks noGrp="1"/>
          </p:cNvSpPr>
          <p:nvPr>
            <p:ph type="sldNum" sz="quarter" idx="12"/>
          </p:nvPr>
        </p:nvSpPr>
        <p:spPr/>
        <p:txBody>
          <a:bodyPr/>
          <a:lstStyle/>
          <a:p>
            <a:r>
              <a:rPr lang="en-US" dirty="0"/>
              <a:t>12</a:t>
            </a:r>
          </a:p>
        </p:txBody>
      </p:sp>
      <p:sp>
        <p:nvSpPr>
          <p:cNvPr id="6" name="Oval 5">
            <a:extLst>
              <a:ext uri="{FF2B5EF4-FFF2-40B4-BE49-F238E27FC236}">
                <a16:creationId xmlns:a16="http://schemas.microsoft.com/office/drawing/2014/main" id="{DBB2776B-20E3-4FDA-9F5E-3FF11F5AF750}"/>
              </a:ext>
            </a:extLst>
          </p:cNvPr>
          <p:cNvSpPr/>
          <p:nvPr/>
        </p:nvSpPr>
        <p:spPr>
          <a:xfrm>
            <a:off x="8360111" y="4751374"/>
            <a:ext cx="412033" cy="424385"/>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90E779C-85BB-4DB9-BA51-C893B7034B0C}"/>
              </a:ext>
            </a:extLst>
          </p:cNvPr>
          <p:cNvSpPr/>
          <p:nvPr/>
        </p:nvSpPr>
        <p:spPr>
          <a:xfrm>
            <a:off x="8945327" y="3879646"/>
            <a:ext cx="412033" cy="424385"/>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9922656-2329-4C09-8A2B-43CE2AC3F9BD}"/>
              </a:ext>
            </a:extLst>
          </p:cNvPr>
          <p:cNvSpPr/>
          <p:nvPr/>
        </p:nvSpPr>
        <p:spPr>
          <a:xfrm>
            <a:off x="8360111" y="2892210"/>
            <a:ext cx="412033" cy="424385"/>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B5A25C2-EB98-4346-8C5C-6E4E7A912E95}"/>
              </a:ext>
            </a:extLst>
          </p:cNvPr>
          <p:cNvSpPr/>
          <p:nvPr/>
        </p:nvSpPr>
        <p:spPr>
          <a:xfrm>
            <a:off x="7140911" y="2892210"/>
            <a:ext cx="412033" cy="424385"/>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C74C1CD-174B-4976-B0B6-D419B5A5D48A}"/>
              </a:ext>
            </a:extLst>
          </p:cNvPr>
          <p:cNvSpPr/>
          <p:nvPr/>
        </p:nvSpPr>
        <p:spPr>
          <a:xfrm>
            <a:off x="7140911" y="4751374"/>
            <a:ext cx="412033" cy="424385"/>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59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light, sky, electronics, traffic&#10;&#10;Description generated with high confidence">
            <a:extLst>
              <a:ext uri="{FF2B5EF4-FFF2-40B4-BE49-F238E27FC236}">
                <a16:creationId xmlns:a16="http://schemas.microsoft.com/office/drawing/2014/main" id="{06860FA2-7A57-4056-887E-E6EBAD6A2458}"/>
              </a:ext>
            </a:extLst>
          </p:cNvPr>
          <p:cNvPicPr>
            <a:picLocks noChangeAspect="1"/>
          </p:cNvPicPr>
          <p:nvPr/>
        </p:nvPicPr>
        <p:blipFill rotWithShape="1">
          <a:blip r:embed="rId3"/>
          <a:srcRect l="9179" t="-1" r="4935" b="-1"/>
          <a:stretch/>
        </p:blipFill>
        <p:spPr>
          <a:xfrm>
            <a:off x="6622341" y="1768413"/>
            <a:ext cx="5252720" cy="4816185"/>
          </a:xfrm>
          <a:prstGeom prst="rect">
            <a:avLst/>
          </a:prstGeom>
          <a:ln>
            <a:solidFill>
              <a:schemeClr val="bg1"/>
            </a:solidFill>
          </a:ln>
          <a:effectLst/>
        </p:spPr>
      </p:pic>
      <p:pic>
        <p:nvPicPr>
          <p:cNvPr id="4" name="Picture 3">
            <a:extLst>
              <a:ext uri="{FF2B5EF4-FFF2-40B4-BE49-F238E27FC236}">
                <a16:creationId xmlns:a16="http://schemas.microsoft.com/office/drawing/2014/main" id="{ECF1D1EC-613D-4FC3-BCA8-DEFCD52A119F}"/>
              </a:ext>
            </a:extLst>
          </p:cNvPr>
          <p:cNvPicPr>
            <a:picLocks noChangeAspect="1"/>
          </p:cNvPicPr>
          <p:nvPr/>
        </p:nvPicPr>
        <p:blipFill rotWithShape="1">
          <a:blip r:embed="rId4"/>
          <a:srcRect l="29000" t="22523" r="28729" b="21165"/>
          <a:stretch/>
        </p:blipFill>
        <p:spPr>
          <a:xfrm>
            <a:off x="7814208" y="2785477"/>
            <a:ext cx="2597813" cy="2712002"/>
          </a:xfrm>
          <a:prstGeom prst="ellipse">
            <a:avLst/>
          </a:prstGeom>
          <a:ln>
            <a:noFill/>
          </a:ln>
          <a:effectLst/>
        </p:spPr>
      </p:pic>
      <p:sp>
        <p:nvSpPr>
          <p:cNvPr id="2" name="Title 1">
            <a:extLst>
              <a:ext uri="{FF2B5EF4-FFF2-40B4-BE49-F238E27FC236}">
                <a16:creationId xmlns:a16="http://schemas.microsoft.com/office/drawing/2014/main" id="{10AE99D0-5231-4F53-98B0-371DC59B0DBE}"/>
              </a:ext>
            </a:extLst>
          </p:cNvPr>
          <p:cNvSpPr>
            <a:spLocks noGrp="1"/>
          </p:cNvSpPr>
          <p:nvPr>
            <p:ph type="title"/>
          </p:nvPr>
        </p:nvSpPr>
        <p:spPr/>
        <p:txBody>
          <a:bodyPr>
            <a:normAutofit/>
          </a:bodyPr>
          <a:lstStyle/>
          <a:p>
            <a:r>
              <a:rPr lang="en-US" sz="3200" dirty="0"/>
              <a:t>Methodology</a:t>
            </a:r>
          </a:p>
        </p:txBody>
      </p:sp>
      <p:sp>
        <p:nvSpPr>
          <p:cNvPr id="3" name="Content Placeholder 2">
            <a:extLst>
              <a:ext uri="{FF2B5EF4-FFF2-40B4-BE49-F238E27FC236}">
                <a16:creationId xmlns:a16="http://schemas.microsoft.com/office/drawing/2014/main" id="{D6012B92-EC1F-4B0B-BF12-884C9FD7058A}"/>
              </a:ext>
            </a:extLst>
          </p:cNvPr>
          <p:cNvSpPr>
            <a:spLocks noGrp="1"/>
          </p:cNvSpPr>
          <p:nvPr>
            <p:ph idx="1"/>
          </p:nvPr>
        </p:nvSpPr>
        <p:spPr>
          <a:xfrm>
            <a:off x="350019" y="1818180"/>
            <a:ext cx="6001149" cy="3599316"/>
          </a:xfrm>
        </p:spPr>
        <p:txBody>
          <a:bodyPr>
            <a:normAutofit/>
          </a:bodyPr>
          <a:lstStyle/>
          <a:p>
            <a:r>
              <a:rPr lang="en-US" dirty="0">
                <a:solidFill>
                  <a:schemeClr val="bg1"/>
                </a:solidFill>
              </a:rPr>
              <a:t>Angular Separation </a:t>
            </a:r>
          </a:p>
          <a:p>
            <a:pPr lvl="1"/>
            <a:r>
              <a:rPr lang="en-US" dirty="0">
                <a:solidFill>
                  <a:schemeClr val="bg1"/>
                </a:solidFill>
              </a:rPr>
              <a:t>From inner ring to outer ring</a:t>
            </a:r>
          </a:p>
          <a:p>
            <a:pPr lvl="1"/>
            <a:r>
              <a:rPr lang="en-US" dirty="0">
                <a:solidFill>
                  <a:schemeClr val="bg1"/>
                </a:solidFill>
              </a:rPr>
              <a:t>Measurements averaged at given radius</a:t>
            </a:r>
          </a:p>
          <a:p>
            <a:pPr lvl="1"/>
            <a:r>
              <a:rPr lang="en-US" dirty="0">
                <a:solidFill>
                  <a:schemeClr val="bg1"/>
                </a:solidFill>
              </a:rPr>
              <a:t>Moving through noise regimes</a:t>
            </a:r>
          </a:p>
          <a:p>
            <a:r>
              <a:rPr lang="en-US" dirty="0">
                <a:solidFill>
                  <a:schemeClr val="bg1"/>
                </a:solidFill>
              </a:rPr>
              <a:t>Varied signal strength</a:t>
            </a:r>
          </a:p>
          <a:p>
            <a:pPr lvl="1"/>
            <a:r>
              <a:rPr lang="en-US" dirty="0">
                <a:solidFill>
                  <a:schemeClr val="bg1"/>
                </a:solidFill>
              </a:rPr>
              <a:t>0.5 to 4.5 percent of max value</a:t>
            </a:r>
          </a:p>
          <a:p>
            <a:pPr lvl="1"/>
            <a:r>
              <a:rPr lang="en-US" dirty="0">
                <a:solidFill>
                  <a:schemeClr val="bg1"/>
                </a:solidFill>
              </a:rPr>
              <a:t>Each set of 5 averaged together</a:t>
            </a:r>
          </a:p>
          <a:p>
            <a:r>
              <a:rPr lang="en-US" dirty="0">
                <a:solidFill>
                  <a:schemeClr val="bg1"/>
                </a:solidFill>
              </a:rPr>
              <a:t>Iterated through different thresholds</a:t>
            </a:r>
          </a:p>
          <a:p>
            <a:pPr lvl="1"/>
            <a:r>
              <a:rPr lang="en-US" dirty="0">
                <a:solidFill>
                  <a:schemeClr val="bg1"/>
                </a:solidFill>
              </a:rPr>
              <a:t>Kept the strongest Signal-Noise Result</a:t>
            </a:r>
          </a:p>
          <a:p>
            <a:pPr lvl="1"/>
            <a:endParaRPr lang="en-US" dirty="0">
              <a:solidFill>
                <a:schemeClr val="bg1"/>
              </a:solidFill>
            </a:endParaRPr>
          </a:p>
        </p:txBody>
      </p:sp>
      <p:sp>
        <p:nvSpPr>
          <p:cNvPr id="22" name="TextBox 21">
            <a:extLst>
              <a:ext uri="{FF2B5EF4-FFF2-40B4-BE49-F238E27FC236}">
                <a16:creationId xmlns:a16="http://schemas.microsoft.com/office/drawing/2014/main" id="{661EB43C-992A-475F-84BA-4BAB73129D16}"/>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Mode Thresholding | </a:t>
            </a:r>
            <a:r>
              <a:rPr lang="en-US" b="1" dirty="0">
                <a:solidFill>
                  <a:schemeClr val="accent4">
                    <a:lumMod val="75000"/>
                  </a:schemeClr>
                </a:solidFill>
              </a:rPr>
              <a:t>Methodology</a:t>
            </a:r>
            <a:r>
              <a:rPr lang="en-US" b="1" dirty="0">
                <a:solidFill>
                  <a:schemeClr val="bg1"/>
                </a:solidFill>
              </a:rPr>
              <a:t> | Results | Conclusion </a:t>
            </a:r>
          </a:p>
        </p:txBody>
      </p:sp>
      <p:sp>
        <p:nvSpPr>
          <p:cNvPr id="25" name="Slide Number Placeholder 24">
            <a:extLst>
              <a:ext uri="{FF2B5EF4-FFF2-40B4-BE49-F238E27FC236}">
                <a16:creationId xmlns:a16="http://schemas.microsoft.com/office/drawing/2014/main" id="{57B920C5-5E89-4DF7-A6A2-E0B7F1137C33}"/>
              </a:ext>
            </a:extLst>
          </p:cNvPr>
          <p:cNvSpPr>
            <a:spLocks noGrp="1"/>
          </p:cNvSpPr>
          <p:nvPr>
            <p:ph type="sldNum" sz="quarter" idx="12"/>
          </p:nvPr>
        </p:nvSpPr>
        <p:spPr/>
        <p:txBody>
          <a:bodyPr/>
          <a:lstStyle/>
          <a:p>
            <a:r>
              <a:rPr lang="en-US" dirty="0"/>
              <a:t>13</a:t>
            </a:r>
          </a:p>
        </p:txBody>
      </p:sp>
    </p:spTree>
    <p:extLst>
      <p:ext uri="{BB962C8B-B14F-4D97-AF65-F5344CB8AC3E}">
        <p14:creationId xmlns:p14="http://schemas.microsoft.com/office/powerpoint/2010/main" val="217055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48C4-C00D-4ABA-ADDD-0320E79F5137}"/>
              </a:ext>
            </a:extLst>
          </p:cNvPr>
          <p:cNvSpPr>
            <a:spLocks noGrp="1"/>
          </p:cNvSpPr>
          <p:nvPr>
            <p:ph type="title"/>
          </p:nvPr>
        </p:nvSpPr>
        <p:spPr/>
        <p:txBody>
          <a:bodyPr/>
          <a:lstStyle/>
          <a:p>
            <a:r>
              <a:rPr lang="en-US" dirty="0"/>
              <a:t>Evaluation Metrics</a:t>
            </a:r>
          </a:p>
        </p:txBody>
      </p:sp>
      <p:sp>
        <p:nvSpPr>
          <p:cNvPr id="4" name="Slide Number Placeholder 3">
            <a:extLst>
              <a:ext uri="{FF2B5EF4-FFF2-40B4-BE49-F238E27FC236}">
                <a16:creationId xmlns:a16="http://schemas.microsoft.com/office/drawing/2014/main" id="{1C6D7708-FEF9-4B3D-9F98-F6241B30DCAE}"/>
              </a:ext>
            </a:extLst>
          </p:cNvPr>
          <p:cNvSpPr>
            <a:spLocks noGrp="1"/>
          </p:cNvSpPr>
          <p:nvPr>
            <p:ph type="sldNum" sz="quarter" idx="12"/>
          </p:nvPr>
        </p:nvSpPr>
        <p:spPr/>
        <p:txBody>
          <a:bodyPr/>
          <a:lstStyle/>
          <a:p>
            <a:r>
              <a:rPr lang="en-US" dirty="0"/>
              <a:t>14</a:t>
            </a:r>
          </a:p>
        </p:txBody>
      </p:sp>
      <p:sp>
        <p:nvSpPr>
          <p:cNvPr id="6" name="Text Placeholder 6">
            <a:extLst>
              <a:ext uri="{FF2B5EF4-FFF2-40B4-BE49-F238E27FC236}">
                <a16:creationId xmlns:a16="http://schemas.microsoft.com/office/drawing/2014/main" id="{340D60EB-AC00-40BA-B882-74A502C231CF}"/>
              </a:ext>
            </a:extLst>
          </p:cNvPr>
          <p:cNvSpPr txBox="1">
            <a:spLocks/>
          </p:cNvSpPr>
          <p:nvPr/>
        </p:nvSpPr>
        <p:spPr>
          <a:xfrm>
            <a:off x="948882" y="2092322"/>
            <a:ext cx="4472327" cy="6931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dirty="0">
                <a:solidFill>
                  <a:schemeClr val="bg1"/>
                </a:solidFill>
              </a:rPr>
              <a:t>Signal – Noise Ratio</a:t>
            </a:r>
          </a:p>
        </p:txBody>
      </p:sp>
      <mc:AlternateContent xmlns:mc="http://schemas.openxmlformats.org/markup-compatibility/2006" xmlns:a14="http://schemas.microsoft.com/office/drawing/2010/main">
        <mc:Choice Requires="a14">
          <p:sp>
            <p:nvSpPr>
              <p:cNvPr id="7" name="Content Placeholder 7">
                <a:extLst>
                  <a:ext uri="{FF2B5EF4-FFF2-40B4-BE49-F238E27FC236}">
                    <a16:creationId xmlns:a16="http://schemas.microsoft.com/office/drawing/2014/main" id="{9514293D-A804-4DA0-8B10-467F5309E082}"/>
                  </a:ext>
                </a:extLst>
              </p:cNvPr>
              <p:cNvSpPr txBox="1">
                <a:spLocks/>
              </p:cNvSpPr>
              <p:nvPr/>
            </p:nvSpPr>
            <p:spPr>
              <a:xfrm>
                <a:off x="722854" y="2785457"/>
                <a:ext cx="4698355" cy="29061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𝑆𝑁𝑅</m:t>
                          </m:r>
                        </m:e>
                        <m:sub>
                          <m:r>
                            <a:rPr lang="en-US" i="1">
                              <a:solidFill>
                                <a:schemeClr val="bg1"/>
                              </a:solidFill>
                              <a:latin typeface="Cambria Math" panose="02040503050406030204" pitchFamily="18" charset="0"/>
                            </a:rPr>
                            <m:t>𝑖</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𝑗</m:t>
                          </m:r>
                        </m:sub>
                      </m:sSub>
                      <m:r>
                        <a:rPr lang="en-US" i="1">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𝑆</m:t>
                              </m:r>
                            </m:e>
                            <m:sub>
                              <m:r>
                                <a:rPr lang="en-US" i="1">
                                  <a:solidFill>
                                    <a:schemeClr val="bg1"/>
                                  </a:solidFill>
                                  <a:latin typeface="Cambria Math" panose="02040503050406030204" pitchFamily="18" charset="0"/>
                                </a:rPr>
                                <m:t>𝑖</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𝑗</m:t>
                              </m:r>
                            </m:sub>
                          </m:sSub>
                        </m:num>
                        <m:den>
                          <m:r>
                            <a:rPr lang="en-US" i="1" smtClean="0">
                              <a:solidFill>
                                <a:schemeClr val="bg1"/>
                              </a:solidFill>
                              <a:latin typeface="Cambria Math" panose="02040503050406030204" pitchFamily="18" charset="0"/>
                            </a:rPr>
                            <m:t>𝑣</m:t>
                          </m:r>
                          <m:r>
                            <a:rPr lang="en-US" i="1">
                              <a:solidFill>
                                <a:schemeClr val="bg1"/>
                              </a:solidFill>
                              <a:latin typeface="Cambria Math" panose="02040503050406030204" pitchFamily="18" charset="0"/>
                            </a:rPr>
                            <m:t>𝑎𝑟</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𝑁</m:t>
                          </m:r>
                          <m:r>
                            <a:rPr lang="en-US" i="1">
                              <a:solidFill>
                                <a:schemeClr val="bg1"/>
                              </a:solidFill>
                              <a:latin typeface="Cambria Math" panose="02040503050406030204" pitchFamily="18" charset="0"/>
                            </a:rPr>
                            <m:t>)</m:t>
                          </m:r>
                        </m:den>
                      </m:f>
                    </m:oMath>
                  </m:oMathPara>
                </a14:m>
                <a:endParaRPr lang="en-US" dirty="0">
                  <a:solidFill>
                    <a:schemeClr val="bg1"/>
                  </a:solidFill>
                </a:endParaRPr>
              </a:p>
              <a:p>
                <a:r>
                  <a:rPr lang="en-US" dirty="0">
                    <a:solidFill>
                      <a:schemeClr val="bg1"/>
                    </a:solidFill>
                  </a:rPr>
                  <a:t>Signal strength is peak of fit Gaussian</a:t>
                </a:r>
              </a:p>
              <a:p>
                <a:r>
                  <a:rPr lang="en-US" dirty="0">
                    <a:solidFill>
                      <a:schemeClr val="bg1"/>
                    </a:solidFill>
                  </a:rPr>
                  <a:t>Noise area is local section of annulus</a:t>
                </a:r>
              </a:p>
              <a:p>
                <a:endParaRPr lang="en-US" dirty="0"/>
              </a:p>
            </p:txBody>
          </p:sp>
        </mc:Choice>
        <mc:Fallback xmlns="">
          <p:sp>
            <p:nvSpPr>
              <p:cNvPr id="7" name="Content Placeholder 7">
                <a:extLst>
                  <a:ext uri="{FF2B5EF4-FFF2-40B4-BE49-F238E27FC236}">
                    <a16:creationId xmlns:a16="http://schemas.microsoft.com/office/drawing/2014/main" id="{9514293D-A804-4DA0-8B10-467F5309E082}"/>
                  </a:ext>
                </a:extLst>
              </p:cNvPr>
              <p:cNvSpPr txBox="1">
                <a:spLocks noRot="1" noChangeAspect="1" noMove="1" noResize="1" noEditPoints="1" noAdjustHandles="1" noChangeArrowheads="1" noChangeShapeType="1" noTextEdit="1"/>
              </p:cNvSpPr>
              <p:nvPr/>
            </p:nvSpPr>
            <p:spPr>
              <a:xfrm>
                <a:off x="722854" y="2785457"/>
                <a:ext cx="4698355" cy="2906179"/>
              </a:xfrm>
              <a:prstGeom prst="rect">
                <a:avLst/>
              </a:prstGeom>
              <a:blipFill>
                <a:blip r:embed="rId4"/>
                <a:stretch>
                  <a:fillRect l="-1818"/>
                </a:stretch>
              </a:blipFill>
            </p:spPr>
            <p:txBody>
              <a:bodyPr/>
              <a:lstStyle/>
              <a:p>
                <a:r>
                  <a:rPr lang="en-US">
                    <a:noFill/>
                  </a:rPr>
                  <a:t> </a:t>
                </a:r>
              </a:p>
            </p:txBody>
          </p:sp>
        </mc:Fallback>
      </mc:AlternateContent>
      <p:sp>
        <p:nvSpPr>
          <p:cNvPr id="8" name="Text Placeholder 8">
            <a:extLst>
              <a:ext uri="{FF2B5EF4-FFF2-40B4-BE49-F238E27FC236}">
                <a16:creationId xmlns:a16="http://schemas.microsoft.com/office/drawing/2014/main" id="{4D2EB277-D48C-43C3-BE84-7AF56499141F}"/>
              </a:ext>
            </a:extLst>
          </p:cNvPr>
          <p:cNvSpPr txBox="1">
            <a:spLocks/>
          </p:cNvSpPr>
          <p:nvPr/>
        </p:nvSpPr>
        <p:spPr>
          <a:xfrm>
            <a:off x="5862686" y="2092322"/>
            <a:ext cx="4474028" cy="692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dirty="0">
                <a:solidFill>
                  <a:schemeClr val="bg1"/>
                </a:solidFill>
              </a:rPr>
              <a:t>Astrometric Biases</a:t>
            </a:r>
          </a:p>
        </p:txBody>
      </p:sp>
      <mc:AlternateContent xmlns:mc="http://schemas.openxmlformats.org/markup-compatibility/2006" xmlns:a14="http://schemas.microsoft.com/office/drawing/2010/main">
        <mc:Choice Requires="a14">
          <p:sp>
            <p:nvSpPr>
              <p:cNvPr id="9" name="Content Placeholder 9">
                <a:extLst>
                  <a:ext uri="{FF2B5EF4-FFF2-40B4-BE49-F238E27FC236}">
                    <a16:creationId xmlns:a16="http://schemas.microsoft.com/office/drawing/2014/main" id="{E7310830-0501-4710-8A81-5B9347F08793}"/>
                  </a:ext>
                </a:extLst>
              </p:cNvPr>
              <p:cNvSpPr txBox="1">
                <a:spLocks/>
              </p:cNvSpPr>
              <p:nvPr/>
            </p:nvSpPr>
            <p:spPr>
              <a:xfrm>
                <a:off x="5636655" y="2785457"/>
                <a:ext cx="4700059" cy="29061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i="1" smtClean="0">
                          <a:solidFill>
                            <a:schemeClr val="bg1"/>
                          </a:solidFill>
                          <a:latin typeface="Cambria Math" panose="02040503050406030204" pitchFamily="18" charset="0"/>
                        </a:rPr>
                        <m:t>𝐶</m:t>
                      </m:r>
                      <m:d>
                        <m:dPr>
                          <m:begChr m:val="["/>
                          <m:endChr m:val="]"/>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𝜏</m:t>
                              </m:r>
                            </m:e>
                            <m:sub>
                              <m:r>
                                <a:rPr lang="en-US" i="1" smtClean="0">
                                  <a:solidFill>
                                    <a:schemeClr val="bg1"/>
                                  </a:solidFill>
                                  <a:latin typeface="Cambria Math" panose="02040503050406030204" pitchFamily="18" charset="0"/>
                                </a:rPr>
                                <m:t>𝑥</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𝜏</m:t>
                              </m:r>
                            </m:e>
                            <m:sub>
                              <m:r>
                                <a:rPr lang="en-US" i="1">
                                  <a:solidFill>
                                    <a:schemeClr val="bg1"/>
                                  </a:solidFill>
                                  <a:latin typeface="Cambria Math" panose="02040503050406030204" pitchFamily="18" charset="0"/>
                                </a:rPr>
                                <m:t>𝑦</m:t>
                              </m:r>
                            </m:sub>
                          </m:sSub>
                        </m:e>
                      </m:d>
                      <m:r>
                        <a:rPr lang="en-US" i="1">
                          <a:solidFill>
                            <a:schemeClr val="bg1"/>
                          </a:solidFill>
                          <a:latin typeface="Cambria Math" panose="02040503050406030204" pitchFamily="18" charset="0"/>
                        </a:rPr>
                        <m:t>=</m:t>
                      </m:r>
                    </m:oMath>
                  </m:oMathPara>
                </a14:m>
                <a:endParaRPr lang="en-US" i="1" dirty="0">
                  <a:solidFill>
                    <a:schemeClr val="bg1"/>
                  </a:solidFill>
                </a:endParaRPr>
              </a:p>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nary>
                        <m:naryPr>
                          <m:chr m:val="∑"/>
                          <m:limLoc m:val="undOvr"/>
                          <m:subHide m:val="on"/>
                          <m:supHide m:val="on"/>
                          <m:ctrlPr>
                            <a:rPr lang="en-US" i="1">
                              <a:solidFill>
                                <a:schemeClr val="bg1"/>
                              </a:solidFill>
                              <a:latin typeface="Cambria Math" panose="02040503050406030204" pitchFamily="18" charset="0"/>
                            </a:rPr>
                          </m:ctrlPr>
                        </m:naryPr>
                        <m:sub/>
                        <m:sup/>
                        <m:e>
                          <m:nary>
                            <m:naryPr>
                              <m:chr m:val="∑"/>
                              <m:limLoc m:val="undOvr"/>
                              <m:subHide m:val="on"/>
                              <m:supHide m:val="on"/>
                              <m:ctrlPr>
                                <a:rPr lang="en-US" i="1">
                                  <a:solidFill>
                                    <a:schemeClr val="bg1"/>
                                  </a:solidFill>
                                  <a:latin typeface="Cambria Math" panose="02040503050406030204" pitchFamily="18" charset="0"/>
                                </a:rPr>
                              </m:ctrlPr>
                            </m:naryPr>
                            <m:sub/>
                            <m:sup/>
                            <m:e>
                              <m:r>
                                <a:rPr lang="en-US" i="1">
                                  <a:solidFill>
                                    <a:schemeClr val="bg1"/>
                                  </a:solidFill>
                                  <a:latin typeface="Cambria Math" panose="02040503050406030204" pitchFamily="18" charset="0"/>
                                </a:rPr>
                                <m:t>𝑆</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𝑥</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𝑦</m:t>
                                  </m:r>
                                </m:e>
                              </m:d>
                              <m:r>
                                <a:rPr lang="en-US" i="1" smtClean="0">
                                  <a:solidFill>
                                    <a:schemeClr val="bg1"/>
                                  </a:solidFill>
                                  <a:latin typeface="Cambria Math" panose="02040503050406030204" pitchFamily="18" charset="0"/>
                                </a:rPr>
                                <m:t>𝑇</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𝑥</m:t>
                              </m:r>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𝜏</m:t>
                                  </m:r>
                                </m:e>
                                <m:sub>
                                  <m:r>
                                    <a:rPr lang="en-US" i="1">
                                      <a:solidFill>
                                        <a:schemeClr val="bg1"/>
                                      </a:solidFill>
                                      <a:latin typeface="Cambria Math" panose="02040503050406030204" pitchFamily="18" charset="0"/>
                                    </a:rPr>
                                    <m:t>𝑥</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𝑦</m:t>
                              </m:r>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𝜏</m:t>
                                  </m:r>
                                </m:e>
                                <m:sub>
                                  <m:r>
                                    <a:rPr lang="en-US" i="1">
                                      <a:solidFill>
                                        <a:schemeClr val="bg1"/>
                                      </a:solidFill>
                                      <a:latin typeface="Cambria Math" panose="02040503050406030204" pitchFamily="18" charset="0"/>
                                    </a:rPr>
                                    <m:t>𝑦</m:t>
                                  </m:r>
                                </m:sub>
                              </m:sSub>
                            </m:e>
                          </m:nary>
                          <m:r>
                            <a:rPr lang="en-US" i="1">
                              <a:solidFill>
                                <a:schemeClr val="bg1"/>
                              </a:solidFill>
                              <a:latin typeface="Cambria Math" panose="02040503050406030204" pitchFamily="18" charset="0"/>
                            </a:rPr>
                            <m:t>]</m:t>
                          </m:r>
                        </m:e>
                      </m:nary>
                    </m:oMath>
                  </m:oMathPara>
                </a14:m>
                <a:endParaRPr lang="en-US" dirty="0">
                  <a:solidFill>
                    <a:schemeClr val="bg1"/>
                  </a:solidFill>
                </a:endParaRPr>
              </a:p>
              <a:p>
                <a:r>
                  <a:rPr lang="en-US" dirty="0">
                    <a:solidFill>
                      <a:schemeClr val="bg1"/>
                    </a:solidFill>
                  </a:rPr>
                  <a:t>Matched filter</a:t>
                </a:r>
              </a:p>
              <a:p>
                <a:r>
                  <a:rPr lang="en-US" dirty="0">
                    <a:solidFill>
                      <a:schemeClr val="bg1"/>
                    </a:solidFill>
                  </a:rPr>
                  <a:t>Point of maximum cross-correlation</a:t>
                </a:r>
              </a:p>
            </p:txBody>
          </p:sp>
        </mc:Choice>
        <mc:Fallback xmlns="">
          <p:sp>
            <p:nvSpPr>
              <p:cNvPr id="9" name="Content Placeholder 9">
                <a:extLst>
                  <a:ext uri="{FF2B5EF4-FFF2-40B4-BE49-F238E27FC236}">
                    <a16:creationId xmlns:a16="http://schemas.microsoft.com/office/drawing/2014/main" id="{E7310830-0501-4710-8A81-5B9347F08793}"/>
                  </a:ext>
                </a:extLst>
              </p:cNvPr>
              <p:cNvSpPr txBox="1">
                <a:spLocks noRot="1" noChangeAspect="1" noMove="1" noResize="1" noEditPoints="1" noAdjustHandles="1" noChangeArrowheads="1" noChangeShapeType="1" noTextEdit="1"/>
              </p:cNvSpPr>
              <p:nvPr/>
            </p:nvSpPr>
            <p:spPr>
              <a:xfrm>
                <a:off x="5636655" y="2785457"/>
                <a:ext cx="4700059" cy="2906179"/>
              </a:xfrm>
              <a:prstGeom prst="rect">
                <a:avLst/>
              </a:prstGeom>
              <a:blipFill>
                <a:blip r:embed="rId5"/>
                <a:stretch>
                  <a:fillRect l="-181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58FF1AC-35EC-44B4-A59B-9465F72D1866}"/>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Mode Thresholding | </a:t>
            </a:r>
            <a:r>
              <a:rPr lang="en-US" b="1" dirty="0">
                <a:solidFill>
                  <a:schemeClr val="accent4">
                    <a:lumMod val="75000"/>
                  </a:schemeClr>
                </a:solidFill>
              </a:rPr>
              <a:t>Methodology</a:t>
            </a:r>
            <a:r>
              <a:rPr lang="en-US" b="1" dirty="0">
                <a:solidFill>
                  <a:schemeClr val="bg1"/>
                </a:solidFill>
              </a:rPr>
              <a:t> | Results | Conclusion </a:t>
            </a:r>
          </a:p>
        </p:txBody>
      </p:sp>
      <p:sp>
        <p:nvSpPr>
          <p:cNvPr id="11" name="Slide Number Placeholder 12">
            <a:extLst>
              <a:ext uri="{FF2B5EF4-FFF2-40B4-BE49-F238E27FC236}">
                <a16:creationId xmlns:a16="http://schemas.microsoft.com/office/drawing/2014/main" id="{6343B6D4-CF31-4AF1-9E00-2B032D61E2A1}"/>
              </a:ext>
            </a:extLst>
          </p:cNvPr>
          <p:cNvSpPr txBox="1">
            <a:spLocks/>
          </p:cNvSpPr>
          <p:nvPr/>
        </p:nvSpPr>
        <p:spPr>
          <a:xfrm>
            <a:off x="10729455" y="753227"/>
            <a:ext cx="1154151" cy="1090789"/>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3654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26E012-DB5C-46B6-92B7-376ED1F38877}"/>
              </a:ext>
            </a:extLst>
          </p:cNvPr>
          <p:cNvSpPr>
            <a:spLocks noGrp="1"/>
          </p:cNvSpPr>
          <p:nvPr>
            <p:ph type="title"/>
          </p:nvPr>
        </p:nvSpPr>
        <p:spPr/>
        <p:txBody>
          <a:bodyPr/>
          <a:lstStyle/>
          <a:p>
            <a:r>
              <a:rPr lang="en-US" dirty="0"/>
              <a:t>Signal to Noise Ratio</a:t>
            </a:r>
          </a:p>
        </p:txBody>
      </p:sp>
      <p:sp>
        <p:nvSpPr>
          <p:cNvPr id="9" name="TextBox 8">
            <a:extLst>
              <a:ext uri="{FF2B5EF4-FFF2-40B4-BE49-F238E27FC236}">
                <a16:creationId xmlns:a16="http://schemas.microsoft.com/office/drawing/2014/main" id="{55CBE644-5F55-43A5-8ACB-3057E9E751BF}"/>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Mode Thresholding | Methodology | </a:t>
            </a:r>
            <a:r>
              <a:rPr lang="en-US" b="1" dirty="0">
                <a:solidFill>
                  <a:schemeClr val="accent4">
                    <a:lumMod val="75000"/>
                  </a:schemeClr>
                </a:solidFill>
              </a:rPr>
              <a:t>Results</a:t>
            </a:r>
            <a:r>
              <a:rPr lang="en-US" b="1" dirty="0">
                <a:solidFill>
                  <a:schemeClr val="bg1"/>
                </a:solidFill>
              </a:rPr>
              <a:t> | Conclusion </a:t>
            </a:r>
          </a:p>
        </p:txBody>
      </p:sp>
      <p:sp>
        <p:nvSpPr>
          <p:cNvPr id="12" name="Slide Number Placeholder 11">
            <a:extLst>
              <a:ext uri="{FF2B5EF4-FFF2-40B4-BE49-F238E27FC236}">
                <a16:creationId xmlns:a16="http://schemas.microsoft.com/office/drawing/2014/main" id="{B9C0695B-DA7A-4B16-BC81-D736DCA0E5E4}"/>
              </a:ext>
            </a:extLst>
          </p:cNvPr>
          <p:cNvSpPr>
            <a:spLocks noGrp="1"/>
          </p:cNvSpPr>
          <p:nvPr>
            <p:ph type="sldNum" sz="quarter" idx="12"/>
          </p:nvPr>
        </p:nvSpPr>
        <p:spPr/>
        <p:txBody>
          <a:bodyPr/>
          <a:lstStyle/>
          <a:p>
            <a:r>
              <a:rPr lang="en-US" dirty="0"/>
              <a:t>15</a:t>
            </a:r>
          </a:p>
        </p:txBody>
      </p:sp>
      <p:pic>
        <p:nvPicPr>
          <p:cNvPr id="14" name="Picture 13">
            <a:extLst>
              <a:ext uri="{FF2B5EF4-FFF2-40B4-BE49-F238E27FC236}">
                <a16:creationId xmlns:a16="http://schemas.microsoft.com/office/drawing/2014/main" id="{B78928F9-A4B8-4EF8-A4F5-A55572DF2D24}"/>
              </a:ext>
            </a:extLst>
          </p:cNvPr>
          <p:cNvPicPr>
            <a:picLocks noChangeAspect="1"/>
          </p:cNvPicPr>
          <p:nvPr/>
        </p:nvPicPr>
        <p:blipFill>
          <a:blip r:embed="rId3">
            <a:clrChange>
              <a:clrFrom>
                <a:srgbClr val="F0F0F0"/>
              </a:clrFrom>
              <a:clrTo>
                <a:srgbClr val="F0F0F0">
                  <a:alpha val="0"/>
                </a:srgbClr>
              </a:clrTo>
            </a:clrChange>
          </a:blip>
          <a:stretch>
            <a:fillRect/>
          </a:stretch>
        </p:blipFill>
        <p:spPr>
          <a:xfrm>
            <a:off x="2203639" y="1699778"/>
            <a:ext cx="6540077" cy="5158222"/>
          </a:xfrm>
          <a:prstGeom prst="rect">
            <a:avLst/>
          </a:prstGeom>
        </p:spPr>
      </p:pic>
    </p:spTree>
    <p:extLst>
      <p:ext uri="{BB962C8B-B14F-4D97-AF65-F5344CB8AC3E}">
        <p14:creationId xmlns:p14="http://schemas.microsoft.com/office/powerpoint/2010/main" val="237216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C47C-818A-4E9E-9DC7-D96025FED91E}"/>
              </a:ext>
            </a:extLst>
          </p:cNvPr>
          <p:cNvSpPr>
            <a:spLocks noGrp="1"/>
          </p:cNvSpPr>
          <p:nvPr>
            <p:ph type="title"/>
          </p:nvPr>
        </p:nvSpPr>
        <p:spPr/>
        <p:txBody>
          <a:bodyPr/>
          <a:lstStyle/>
          <a:p>
            <a:r>
              <a:rPr lang="en-US" dirty="0"/>
              <a:t>Centroiding Error</a:t>
            </a:r>
          </a:p>
        </p:txBody>
      </p:sp>
      <p:sp>
        <p:nvSpPr>
          <p:cNvPr id="3" name="Content Placeholder 2">
            <a:extLst>
              <a:ext uri="{FF2B5EF4-FFF2-40B4-BE49-F238E27FC236}">
                <a16:creationId xmlns:a16="http://schemas.microsoft.com/office/drawing/2014/main" id="{8C8D3E0F-2370-425E-99D2-B9661AC4BA65}"/>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CF4E8299-5FAF-406F-9E63-B0598DD33503}"/>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Mode Thresholding | Methodology | </a:t>
            </a:r>
            <a:r>
              <a:rPr lang="en-US" b="1" dirty="0">
                <a:solidFill>
                  <a:schemeClr val="accent4">
                    <a:lumMod val="75000"/>
                  </a:schemeClr>
                </a:solidFill>
              </a:rPr>
              <a:t>Results</a:t>
            </a:r>
            <a:r>
              <a:rPr lang="en-US" b="1" dirty="0">
                <a:solidFill>
                  <a:schemeClr val="bg1"/>
                </a:solidFill>
              </a:rPr>
              <a:t> | Conclusion </a:t>
            </a:r>
          </a:p>
        </p:txBody>
      </p:sp>
      <p:sp>
        <p:nvSpPr>
          <p:cNvPr id="7" name="Slide Number Placeholder 6">
            <a:extLst>
              <a:ext uri="{FF2B5EF4-FFF2-40B4-BE49-F238E27FC236}">
                <a16:creationId xmlns:a16="http://schemas.microsoft.com/office/drawing/2014/main" id="{B020B259-4948-4BBF-A982-F5E699EF131E}"/>
              </a:ext>
            </a:extLst>
          </p:cNvPr>
          <p:cNvSpPr>
            <a:spLocks noGrp="1"/>
          </p:cNvSpPr>
          <p:nvPr>
            <p:ph type="sldNum" sz="quarter" idx="12"/>
          </p:nvPr>
        </p:nvSpPr>
        <p:spPr/>
        <p:txBody>
          <a:bodyPr/>
          <a:lstStyle/>
          <a:p>
            <a:r>
              <a:rPr lang="en-US" dirty="0"/>
              <a:t>16</a:t>
            </a:r>
          </a:p>
        </p:txBody>
      </p:sp>
      <p:pic>
        <p:nvPicPr>
          <p:cNvPr id="8" name="Picture 7">
            <a:extLst>
              <a:ext uri="{FF2B5EF4-FFF2-40B4-BE49-F238E27FC236}">
                <a16:creationId xmlns:a16="http://schemas.microsoft.com/office/drawing/2014/main" id="{52E3F79E-F45E-470C-89B5-EA221E23E1D6}"/>
              </a:ext>
            </a:extLst>
          </p:cNvPr>
          <p:cNvPicPr>
            <a:picLocks noChangeAspect="1"/>
          </p:cNvPicPr>
          <p:nvPr/>
        </p:nvPicPr>
        <p:blipFill>
          <a:blip r:embed="rId3">
            <a:clrChange>
              <a:clrFrom>
                <a:srgbClr val="F0F0F0"/>
              </a:clrFrom>
              <a:clrTo>
                <a:srgbClr val="F0F0F0">
                  <a:alpha val="0"/>
                </a:srgbClr>
              </a:clrTo>
            </a:clrChange>
          </a:blip>
          <a:stretch>
            <a:fillRect/>
          </a:stretch>
        </p:blipFill>
        <p:spPr>
          <a:xfrm>
            <a:off x="2218312" y="1652752"/>
            <a:ext cx="6510732" cy="5160435"/>
          </a:xfrm>
          <a:prstGeom prst="rect">
            <a:avLst/>
          </a:prstGeom>
        </p:spPr>
      </p:pic>
    </p:spTree>
    <p:extLst>
      <p:ext uri="{BB962C8B-B14F-4D97-AF65-F5344CB8AC3E}">
        <p14:creationId xmlns:p14="http://schemas.microsoft.com/office/powerpoint/2010/main" val="3787776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ACF5-D22F-44A5-A480-7E5B8743E2E1}"/>
              </a:ext>
            </a:extLst>
          </p:cNvPr>
          <p:cNvSpPr>
            <a:spLocks noGrp="1"/>
          </p:cNvSpPr>
          <p:nvPr>
            <p:ph type="title"/>
          </p:nvPr>
        </p:nvSpPr>
        <p:spPr/>
        <p:txBody>
          <a:bodyPr/>
          <a:lstStyle/>
          <a:p>
            <a:r>
              <a:rPr lang="en-US" dirty="0"/>
              <a:t>CSP – KLIP Comparison, Beta Pic</a:t>
            </a:r>
          </a:p>
        </p:txBody>
      </p:sp>
      <p:sp>
        <p:nvSpPr>
          <p:cNvPr id="5" name="TextBox 4">
            <a:extLst>
              <a:ext uri="{FF2B5EF4-FFF2-40B4-BE49-F238E27FC236}">
                <a16:creationId xmlns:a16="http://schemas.microsoft.com/office/drawing/2014/main" id="{2CE03860-463C-4E24-8466-DF5C7848E9D9}"/>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Mode Thresholding | Methodology | </a:t>
            </a:r>
            <a:r>
              <a:rPr lang="en-US" b="1" dirty="0">
                <a:solidFill>
                  <a:schemeClr val="accent4">
                    <a:lumMod val="75000"/>
                  </a:schemeClr>
                </a:solidFill>
              </a:rPr>
              <a:t>Results</a:t>
            </a:r>
            <a:r>
              <a:rPr lang="en-US" b="1" dirty="0">
                <a:solidFill>
                  <a:schemeClr val="bg1"/>
                </a:solidFill>
              </a:rPr>
              <a:t> | Conclusion </a:t>
            </a:r>
          </a:p>
        </p:txBody>
      </p:sp>
      <p:sp>
        <p:nvSpPr>
          <p:cNvPr id="7" name="Slide Number Placeholder 6">
            <a:extLst>
              <a:ext uri="{FF2B5EF4-FFF2-40B4-BE49-F238E27FC236}">
                <a16:creationId xmlns:a16="http://schemas.microsoft.com/office/drawing/2014/main" id="{F5FC1D6C-546A-41EC-8C0E-D73AF0FD497F}"/>
              </a:ext>
            </a:extLst>
          </p:cNvPr>
          <p:cNvSpPr>
            <a:spLocks noGrp="1"/>
          </p:cNvSpPr>
          <p:nvPr>
            <p:ph type="sldNum" sz="quarter" idx="12"/>
          </p:nvPr>
        </p:nvSpPr>
        <p:spPr/>
        <p:txBody>
          <a:bodyPr/>
          <a:lstStyle/>
          <a:p>
            <a:r>
              <a:rPr lang="en-US" dirty="0"/>
              <a:t>17</a:t>
            </a:r>
          </a:p>
        </p:txBody>
      </p:sp>
      <p:pic>
        <p:nvPicPr>
          <p:cNvPr id="8" name="Picture 7">
            <a:extLst>
              <a:ext uri="{FF2B5EF4-FFF2-40B4-BE49-F238E27FC236}">
                <a16:creationId xmlns:a16="http://schemas.microsoft.com/office/drawing/2014/main" id="{6FCC802E-B7D2-4BB9-BDFF-B90A02A30B0E}"/>
              </a:ext>
            </a:extLst>
          </p:cNvPr>
          <p:cNvPicPr>
            <a:picLocks noChangeAspect="1"/>
          </p:cNvPicPr>
          <p:nvPr/>
        </p:nvPicPr>
        <p:blipFill>
          <a:blip r:embed="rId3">
            <a:clrChange>
              <a:clrFrom>
                <a:srgbClr val="F0F0F0"/>
              </a:clrFrom>
              <a:clrTo>
                <a:srgbClr val="F0F0F0">
                  <a:alpha val="0"/>
                </a:srgbClr>
              </a:clrTo>
            </a:clrChange>
          </a:blip>
          <a:stretch>
            <a:fillRect/>
          </a:stretch>
        </p:blipFill>
        <p:spPr>
          <a:xfrm>
            <a:off x="0" y="2108206"/>
            <a:ext cx="5799891" cy="4536279"/>
          </a:xfrm>
          <a:prstGeom prst="rect">
            <a:avLst/>
          </a:prstGeom>
        </p:spPr>
      </p:pic>
      <p:pic>
        <p:nvPicPr>
          <p:cNvPr id="6" name="Picture 5">
            <a:extLst>
              <a:ext uri="{FF2B5EF4-FFF2-40B4-BE49-F238E27FC236}">
                <a16:creationId xmlns:a16="http://schemas.microsoft.com/office/drawing/2014/main" id="{88C4574F-8ECE-4E24-8D41-1C75292A2C31}"/>
              </a:ext>
            </a:extLst>
          </p:cNvPr>
          <p:cNvPicPr/>
          <p:nvPr/>
        </p:nvPicPr>
        <p:blipFill>
          <a:blip r:embed="rId4">
            <a:clrChange>
              <a:clrFrom>
                <a:srgbClr val="F0F0F0"/>
              </a:clrFrom>
              <a:clrTo>
                <a:srgbClr val="F0F0F0">
                  <a:alpha val="0"/>
                </a:srgbClr>
              </a:clrTo>
            </a:clrChange>
          </a:blip>
          <a:stretch>
            <a:fillRect/>
          </a:stretch>
        </p:blipFill>
        <p:spPr>
          <a:xfrm>
            <a:off x="5891514" y="2188612"/>
            <a:ext cx="5799891" cy="4536279"/>
          </a:xfrm>
          <a:prstGeom prst="rect">
            <a:avLst/>
          </a:prstGeom>
        </p:spPr>
      </p:pic>
      <p:sp>
        <p:nvSpPr>
          <p:cNvPr id="3" name="TextBox 2">
            <a:extLst>
              <a:ext uri="{FF2B5EF4-FFF2-40B4-BE49-F238E27FC236}">
                <a16:creationId xmlns:a16="http://schemas.microsoft.com/office/drawing/2014/main" id="{353644CD-5630-49D2-8A10-4F3EF7743BF9}"/>
              </a:ext>
            </a:extLst>
          </p:cNvPr>
          <p:cNvSpPr txBox="1"/>
          <p:nvPr/>
        </p:nvSpPr>
        <p:spPr>
          <a:xfrm>
            <a:off x="2576779" y="1760899"/>
            <a:ext cx="646331" cy="369332"/>
          </a:xfrm>
          <a:prstGeom prst="rect">
            <a:avLst/>
          </a:prstGeom>
          <a:noFill/>
        </p:spPr>
        <p:txBody>
          <a:bodyPr wrap="none" rtlCol="0">
            <a:spAutoFit/>
          </a:bodyPr>
          <a:lstStyle/>
          <a:p>
            <a:r>
              <a:rPr lang="en-US" dirty="0">
                <a:solidFill>
                  <a:schemeClr val="bg1"/>
                </a:solidFill>
              </a:rPr>
              <a:t>SNR</a:t>
            </a:r>
            <a:r>
              <a:rPr lang="en-US" dirty="0"/>
              <a:t>	</a:t>
            </a:r>
          </a:p>
        </p:txBody>
      </p:sp>
      <p:sp>
        <p:nvSpPr>
          <p:cNvPr id="10" name="TextBox 9">
            <a:extLst>
              <a:ext uri="{FF2B5EF4-FFF2-40B4-BE49-F238E27FC236}">
                <a16:creationId xmlns:a16="http://schemas.microsoft.com/office/drawing/2014/main" id="{F4300269-F4EE-41FC-96EA-5E1E9FFBE380}"/>
              </a:ext>
            </a:extLst>
          </p:cNvPr>
          <p:cNvSpPr txBox="1"/>
          <p:nvPr/>
        </p:nvSpPr>
        <p:spPr>
          <a:xfrm>
            <a:off x="7775796" y="1760899"/>
            <a:ext cx="2031325" cy="369332"/>
          </a:xfrm>
          <a:prstGeom prst="rect">
            <a:avLst/>
          </a:prstGeom>
          <a:noFill/>
        </p:spPr>
        <p:txBody>
          <a:bodyPr wrap="none" rtlCol="0">
            <a:spAutoFit/>
          </a:bodyPr>
          <a:lstStyle/>
          <a:p>
            <a:r>
              <a:rPr lang="en-US" dirty="0">
                <a:solidFill>
                  <a:schemeClr val="bg1"/>
                </a:solidFill>
              </a:rPr>
              <a:t>Centroiding Error</a:t>
            </a:r>
            <a:r>
              <a:rPr lang="en-US" dirty="0"/>
              <a:t>	</a:t>
            </a:r>
          </a:p>
        </p:txBody>
      </p:sp>
    </p:spTree>
    <p:extLst>
      <p:ext uri="{BB962C8B-B14F-4D97-AF65-F5344CB8AC3E}">
        <p14:creationId xmlns:p14="http://schemas.microsoft.com/office/powerpoint/2010/main" val="330729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E8E1-517E-4EE1-947E-28C132198808}"/>
              </a:ext>
            </a:extLst>
          </p:cNvPr>
          <p:cNvSpPr>
            <a:spLocks noGrp="1"/>
          </p:cNvSpPr>
          <p:nvPr>
            <p:ph type="title"/>
          </p:nvPr>
        </p:nvSpPr>
        <p:spPr/>
        <p:txBody>
          <a:bodyPr/>
          <a:lstStyle/>
          <a:p>
            <a:r>
              <a:rPr lang="en-US" dirty="0"/>
              <a:t>Direct Imaging Standards</a:t>
            </a:r>
          </a:p>
        </p:txBody>
      </p:sp>
      <p:sp>
        <p:nvSpPr>
          <p:cNvPr id="3" name="Content Placeholder 2">
            <a:extLst>
              <a:ext uri="{FF2B5EF4-FFF2-40B4-BE49-F238E27FC236}">
                <a16:creationId xmlns:a16="http://schemas.microsoft.com/office/drawing/2014/main" id="{B75619A5-9D72-4DEA-BCC9-676385D81FB3}"/>
              </a:ext>
            </a:extLst>
          </p:cNvPr>
          <p:cNvSpPr>
            <a:spLocks noGrp="1"/>
          </p:cNvSpPr>
          <p:nvPr>
            <p:ph idx="1"/>
          </p:nvPr>
        </p:nvSpPr>
        <p:spPr/>
        <p:txBody>
          <a:bodyPr/>
          <a:lstStyle/>
          <a:p>
            <a:r>
              <a:rPr lang="en-US" dirty="0">
                <a:solidFill>
                  <a:schemeClr val="bg1"/>
                </a:solidFill>
              </a:rPr>
              <a:t>Exoplanet imaging is difficult:</a:t>
            </a:r>
          </a:p>
          <a:p>
            <a:pPr lvl="1"/>
            <a:r>
              <a:rPr lang="en-US" dirty="0">
                <a:solidFill>
                  <a:schemeClr val="bg1"/>
                </a:solidFill>
              </a:rPr>
              <a:t>Faint signal</a:t>
            </a:r>
          </a:p>
          <a:p>
            <a:pPr lvl="1"/>
            <a:r>
              <a:rPr lang="en-US" dirty="0">
                <a:solidFill>
                  <a:schemeClr val="bg1"/>
                </a:solidFill>
              </a:rPr>
              <a:t>Significant noise</a:t>
            </a:r>
          </a:p>
          <a:p>
            <a:r>
              <a:rPr lang="en-US" dirty="0">
                <a:solidFill>
                  <a:schemeClr val="bg1"/>
                </a:solidFill>
              </a:rPr>
              <a:t>The Current Standard: Principal Component Analysis (PCA)</a:t>
            </a:r>
            <a:r>
              <a:rPr lang="en-US" baseline="30000" dirty="0">
                <a:solidFill>
                  <a:schemeClr val="bg1"/>
                </a:solidFill>
              </a:rPr>
              <a:t>(</a:t>
            </a:r>
            <a:r>
              <a:rPr lang="en-US" baseline="30000" dirty="0" err="1">
                <a:solidFill>
                  <a:schemeClr val="bg1"/>
                </a:solidFill>
              </a:rPr>
              <a:t>Wold</a:t>
            </a:r>
            <a:r>
              <a:rPr lang="en-US" baseline="30000" dirty="0">
                <a:solidFill>
                  <a:schemeClr val="bg1"/>
                </a:solidFill>
              </a:rPr>
              <a:t>, 1987)</a:t>
            </a:r>
            <a:endParaRPr lang="en-US" dirty="0">
              <a:solidFill>
                <a:schemeClr val="bg1"/>
              </a:solidFill>
            </a:endParaRPr>
          </a:p>
        </p:txBody>
      </p:sp>
      <p:pic>
        <p:nvPicPr>
          <p:cNvPr id="5" name="Picture 4">
            <a:extLst>
              <a:ext uri="{FF2B5EF4-FFF2-40B4-BE49-F238E27FC236}">
                <a16:creationId xmlns:a16="http://schemas.microsoft.com/office/drawing/2014/main" id="{5DED494D-AF2D-47C1-9925-086D8B826287}"/>
              </a:ext>
            </a:extLst>
          </p:cNvPr>
          <p:cNvPicPr>
            <a:picLocks noChangeAspect="1"/>
          </p:cNvPicPr>
          <p:nvPr/>
        </p:nvPicPr>
        <p:blipFill>
          <a:blip r:embed="rId3"/>
          <a:stretch>
            <a:fillRect/>
          </a:stretch>
        </p:blipFill>
        <p:spPr>
          <a:xfrm>
            <a:off x="7039992" y="3634005"/>
            <a:ext cx="2781134" cy="2487739"/>
          </a:xfrm>
          <a:prstGeom prst="rect">
            <a:avLst/>
          </a:prstGeom>
          <a:ln>
            <a:solidFill>
              <a:schemeClr val="bg1"/>
            </a:solidFill>
          </a:ln>
        </p:spPr>
      </p:pic>
      <p:sp>
        <p:nvSpPr>
          <p:cNvPr id="6" name="TextBox 5">
            <a:extLst>
              <a:ext uri="{FF2B5EF4-FFF2-40B4-BE49-F238E27FC236}">
                <a16:creationId xmlns:a16="http://schemas.microsoft.com/office/drawing/2014/main" id="{00B70569-CF6B-48EF-94B9-B3D121651B83}"/>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accent4">
                    <a:lumMod val="75000"/>
                  </a:schemeClr>
                </a:solidFill>
              </a:rPr>
              <a:t>Introduction</a:t>
            </a:r>
            <a:r>
              <a:rPr lang="en-US" dirty="0"/>
              <a:t> </a:t>
            </a:r>
            <a:r>
              <a:rPr lang="en-US" b="1" dirty="0">
                <a:solidFill>
                  <a:schemeClr val="bg1"/>
                </a:solidFill>
              </a:rPr>
              <a:t>| Application | Mode Thresholding | Methodology | Results | Conclusion </a:t>
            </a:r>
          </a:p>
        </p:txBody>
      </p:sp>
      <p:pic>
        <p:nvPicPr>
          <p:cNvPr id="7" name="Picture 6">
            <a:extLst>
              <a:ext uri="{FF2B5EF4-FFF2-40B4-BE49-F238E27FC236}">
                <a16:creationId xmlns:a16="http://schemas.microsoft.com/office/drawing/2014/main" id="{6DE1A12A-851B-4028-9F92-E90F3D52ECDE}"/>
              </a:ext>
            </a:extLst>
          </p:cNvPr>
          <p:cNvPicPr>
            <a:picLocks noChangeAspect="1"/>
          </p:cNvPicPr>
          <p:nvPr/>
        </p:nvPicPr>
        <p:blipFill>
          <a:blip r:embed="rId4"/>
          <a:stretch>
            <a:fillRect/>
          </a:stretch>
        </p:blipFill>
        <p:spPr>
          <a:xfrm>
            <a:off x="1882066" y="3630580"/>
            <a:ext cx="2788439" cy="2491164"/>
          </a:xfrm>
          <a:prstGeom prst="rect">
            <a:avLst/>
          </a:prstGeom>
          <a:ln>
            <a:solidFill>
              <a:schemeClr val="bg1"/>
            </a:solidFill>
          </a:ln>
        </p:spPr>
      </p:pic>
      <p:cxnSp>
        <p:nvCxnSpPr>
          <p:cNvPr id="9" name="Straight Arrow Connector 8">
            <a:extLst>
              <a:ext uri="{FF2B5EF4-FFF2-40B4-BE49-F238E27FC236}">
                <a16:creationId xmlns:a16="http://schemas.microsoft.com/office/drawing/2014/main" id="{0AA3951B-4D79-45DA-8DF9-BFF8696B3EE9}"/>
              </a:ext>
            </a:extLst>
          </p:cNvPr>
          <p:cNvCxnSpPr/>
          <p:nvPr/>
        </p:nvCxnSpPr>
        <p:spPr>
          <a:xfrm>
            <a:off x="4962617" y="4876162"/>
            <a:ext cx="172226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Slide Number Placeholder 10">
            <a:extLst>
              <a:ext uri="{FF2B5EF4-FFF2-40B4-BE49-F238E27FC236}">
                <a16:creationId xmlns:a16="http://schemas.microsoft.com/office/drawing/2014/main" id="{A31D9953-3B4D-449E-B6AA-4F17E6C8AEBD}"/>
              </a:ext>
            </a:extLst>
          </p:cNvPr>
          <p:cNvSpPr>
            <a:spLocks noGrp="1"/>
          </p:cNvSpPr>
          <p:nvPr>
            <p:ph type="sldNum" sz="quarter" idx="12"/>
          </p:nvPr>
        </p:nvSpPr>
        <p:spPr/>
        <p:txBody>
          <a:bodyPr/>
          <a:lstStyle/>
          <a:p>
            <a:fld id="{D57F1E4F-1CFF-5643-939E-02111984F565}" type="slidenum">
              <a:rPr lang="en-US" smtClean="0"/>
              <a:t>2</a:t>
            </a:fld>
            <a:endParaRPr lang="en-US" dirty="0"/>
          </a:p>
        </p:txBody>
      </p:sp>
      <p:sp>
        <p:nvSpPr>
          <p:cNvPr id="4" name="TextBox 3">
            <a:extLst>
              <a:ext uri="{FF2B5EF4-FFF2-40B4-BE49-F238E27FC236}">
                <a16:creationId xmlns:a16="http://schemas.microsoft.com/office/drawing/2014/main" id="{59719DEF-9865-4733-B3DA-C10691F15900}"/>
              </a:ext>
            </a:extLst>
          </p:cNvPr>
          <p:cNvSpPr txBox="1"/>
          <p:nvPr/>
        </p:nvSpPr>
        <p:spPr>
          <a:xfrm>
            <a:off x="2063260" y="6237877"/>
            <a:ext cx="2426049" cy="369332"/>
          </a:xfrm>
          <a:prstGeom prst="rect">
            <a:avLst/>
          </a:prstGeom>
          <a:noFill/>
        </p:spPr>
        <p:txBody>
          <a:bodyPr wrap="none" rtlCol="0">
            <a:spAutoFit/>
          </a:bodyPr>
          <a:lstStyle/>
          <a:p>
            <a:r>
              <a:rPr lang="el-GR" dirty="0">
                <a:solidFill>
                  <a:schemeClr val="bg1"/>
                </a:solidFill>
              </a:rPr>
              <a:t>β</a:t>
            </a:r>
            <a:r>
              <a:rPr lang="en-US" dirty="0">
                <a:solidFill>
                  <a:schemeClr val="bg1"/>
                </a:solidFill>
              </a:rPr>
              <a:t> Pic, GPIES Nov 2015</a:t>
            </a:r>
          </a:p>
        </p:txBody>
      </p:sp>
    </p:spTree>
    <p:extLst>
      <p:ext uri="{BB962C8B-B14F-4D97-AF65-F5344CB8AC3E}">
        <p14:creationId xmlns:p14="http://schemas.microsoft.com/office/powerpoint/2010/main" val="3941346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5E33-2B93-4C64-8E60-90632F8A2058}"/>
              </a:ext>
            </a:extLst>
          </p:cNvPr>
          <p:cNvSpPr>
            <a:spLocks noGrp="1"/>
          </p:cNvSpPr>
          <p:nvPr>
            <p:ph type="title"/>
          </p:nvPr>
        </p:nvSpPr>
        <p:spPr/>
        <p:txBody>
          <a:bodyPr/>
          <a:lstStyle/>
          <a:p>
            <a:r>
              <a:rPr lang="en-US" dirty="0"/>
              <a:t>CSP – KLIP SNR Comparison, HD 1466</a:t>
            </a:r>
          </a:p>
        </p:txBody>
      </p:sp>
      <p:sp>
        <p:nvSpPr>
          <p:cNvPr id="5" name="TextBox 4">
            <a:extLst>
              <a:ext uri="{FF2B5EF4-FFF2-40B4-BE49-F238E27FC236}">
                <a16:creationId xmlns:a16="http://schemas.microsoft.com/office/drawing/2014/main" id="{9579DEE4-306C-440A-A6DB-E4FA4FE4B3D9}"/>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Mode Thresholding | Methodology | </a:t>
            </a:r>
            <a:r>
              <a:rPr lang="en-US" b="1" dirty="0">
                <a:solidFill>
                  <a:schemeClr val="accent4">
                    <a:lumMod val="75000"/>
                  </a:schemeClr>
                </a:solidFill>
              </a:rPr>
              <a:t>Results</a:t>
            </a:r>
            <a:r>
              <a:rPr lang="en-US" b="1" dirty="0">
                <a:solidFill>
                  <a:schemeClr val="bg1"/>
                </a:solidFill>
              </a:rPr>
              <a:t> | Conclusion </a:t>
            </a:r>
          </a:p>
        </p:txBody>
      </p:sp>
      <p:sp>
        <p:nvSpPr>
          <p:cNvPr id="7" name="Slide Number Placeholder 6">
            <a:extLst>
              <a:ext uri="{FF2B5EF4-FFF2-40B4-BE49-F238E27FC236}">
                <a16:creationId xmlns:a16="http://schemas.microsoft.com/office/drawing/2014/main" id="{165108AD-D0B6-4DCC-B99D-BD95DAC10598}"/>
              </a:ext>
            </a:extLst>
          </p:cNvPr>
          <p:cNvSpPr>
            <a:spLocks noGrp="1"/>
          </p:cNvSpPr>
          <p:nvPr>
            <p:ph type="sldNum" sz="quarter" idx="12"/>
          </p:nvPr>
        </p:nvSpPr>
        <p:spPr/>
        <p:txBody>
          <a:bodyPr/>
          <a:lstStyle/>
          <a:p>
            <a:r>
              <a:rPr lang="en-US" dirty="0"/>
              <a:t>18</a:t>
            </a:r>
          </a:p>
        </p:txBody>
      </p:sp>
      <p:pic>
        <p:nvPicPr>
          <p:cNvPr id="8" name="Picture 7">
            <a:extLst>
              <a:ext uri="{FF2B5EF4-FFF2-40B4-BE49-F238E27FC236}">
                <a16:creationId xmlns:a16="http://schemas.microsoft.com/office/drawing/2014/main" id="{88F429D4-3AD7-4ED2-AF7B-CC3475BBFFA7}"/>
              </a:ext>
            </a:extLst>
          </p:cNvPr>
          <p:cNvPicPr>
            <a:picLocks noChangeAspect="1"/>
          </p:cNvPicPr>
          <p:nvPr/>
        </p:nvPicPr>
        <p:blipFill>
          <a:blip r:embed="rId3">
            <a:clrChange>
              <a:clrFrom>
                <a:srgbClr val="F0F0F0"/>
              </a:clrFrom>
              <a:clrTo>
                <a:srgbClr val="F0F0F0">
                  <a:alpha val="0"/>
                </a:srgbClr>
              </a:clrTo>
            </a:clrChange>
          </a:blip>
          <a:stretch>
            <a:fillRect/>
          </a:stretch>
        </p:blipFill>
        <p:spPr>
          <a:xfrm>
            <a:off x="2384385" y="1837634"/>
            <a:ext cx="6361592" cy="4803449"/>
          </a:xfrm>
          <a:prstGeom prst="rect">
            <a:avLst/>
          </a:prstGeom>
        </p:spPr>
      </p:pic>
    </p:spTree>
    <p:extLst>
      <p:ext uri="{BB962C8B-B14F-4D97-AF65-F5344CB8AC3E}">
        <p14:creationId xmlns:p14="http://schemas.microsoft.com/office/powerpoint/2010/main" val="414587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2D5C-7DF7-4D9B-99C1-33696034B2CF}"/>
              </a:ext>
            </a:extLst>
          </p:cNvPr>
          <p:cNvSpPr>
            <a:spLocks noGrp="1"/>
          </p:cNvSpPr>
          <p:nvPr>
            <p:ph type="title"/>
          </p:nvPr>
        </p:nvSpPr>
        <p:spPr/>
        <p:txBody>
          <a:bodyPr/>
          <a:lstStyle/>
          <a:p>
            <a:r>
              <a:rPr lang="en-US" dirty="0"/>
              <a:t>Images (Left: CSP, Right: KLIP)</a:t>
            </a:r>
          </a:p>
        </p:txBody>
      </p:sp>
      <p:sp>
        <p:nvSpPr>
          <p:cNvPr id="3" name="Content Placeholder 2">
            <a:extLst>
              <a:ext uri="{FF2B5EF4-FFF2-40B4-BE49-F238E27FC236}">
                <a16:creationId xmlns:a16="http://schemas.microsoft.com/office/drawing/2014/main" id="{A998EA80-E0A8-4203-8B9C-DF9B27099D9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D765065-0455-4390-A48A-912219C22218}"/>
              </a:ext>
            </a:extLst>
          </p:cNvPr>
          <p:cNvSpPr>
            <a:spLocks noGrp="1"/>
          </p:cNvSpPr>
          <p:nvPr>
            <p:ph type="sldNum" sz="quarter" idx="12"/>
          </p:nvPr>
        </p:nvSpPr>
        <p:spPr/>
        <p:txBody>
          <a:bodyPr/>
          <a:lstStyle/>
          <a:p>
            <a:r>
              <a:rPr lang="en-US" dirty="0"/>
              <a:t>19</a:t>
            </a:r>
          </a:p>
        </p:txBody>
      </p:sp>
      <p:pic>
        <p:nvPicPr>
          <p:cNvPr id="6" name="Picture 5">
            <a:extLst>
              <a:ext uri="{FF2B5EF4-FFF2-40B4-BE49-F238E27FC236}">
                <a16:creationId xmlns:a16="http://schemas.microsoft.com/office/drawing/2014/main" id="{DEBF3591-BE0D-400C-BA75-6B3ACA9DDCF1}"/>
              </a:ext>
            </a:extLst>
          </p:cNvPr>
          <p:cNvPicPr>
            <a:picLocks noChangeAspect="1"/>
          </p:cNvPicPr>
          <p:nvPr/>
        </p:nvPicPr>
        <p:blipFill>
          <a:blip r:embed="rId3"/>
          <a:stretch>
            <a:fillRect/>
          </a:stretch>
        </p:blipFill>
        <p:spPr>
          <a:xfrm>
            <a:off x="6203238" y="1924983"/>
            <a:ext cx="5820596" cy="4506268"/>
          </a:xfrm>
          <a:prstGeom prst="rect">
            <a:avLst/>
          </a:prstGeom>
          <a:ln>
            <a:solidFill>
              <a:schemeClr val="bg1"/>
            </a:solidFill>
          </a:ln>
        </p:spPr>
      </p:pic>
      <p:pic>
        <p:nvPicPr>
          <p:cNvPr id="7" name="Picture 6">
            <a:extLst>
              <a:ext uri="{FF2B5EF4-FFF2-40B4-BE49-F238E27FC236}">
                <a16:creationId xmlns:a16="http://schemas.microsoft.com/office/drawing/2014/main" id="{7862F774-E03C-4A29-AED0-2450E91A71B6}"/>
              </a:ext>
            </a:extLst>
          </p:cNvPr>
          <p:cNvPicPr>
            <a:picLocks noChangeAspect="1"/>
          </p:cNvPicPr>
          <p:nvPr/>
        </p:nvPicPr>
        <p:blipFill>
          <a:blip r:embed="rId4"/>
          <a:stretch>
            <a:fillRect/>
          </a:stretch>
        </p:blipFill>
        <p:spPr>
          <a:xfrm>
            <a:off x="235364" y="1924983"/>
            <a:ext cx="5780962" cy="4507378"/>
          </a:xfrm>
          <a:prstGeom prst="rect">
            <a:avLst/>
          </a:prstGeom>
          <a:ln>
            <a:solidFill>
              <a:schemeClr val="bg1"/>
            </a:solidFill>
          </a:ln>
        </p:spPr>
      </p:pic>
      <p:sp>
        <p:nvSpPr>
          <p:cNvPr id="8" name="TextBox 7">
            <a:extLst>
              <a:ext uri="{FF2B5EF4-FFF2-40B4-BE49-F238E27FC236}">
                <a16:creationId xmlns:a16="http://schemas.microsoft.com/office/drawing/2014/main" id="{675FE479-A850-47A9-ADE1-09BAF40789DB}"/>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Mode Thresholding | Methodology | </a:t>
            </a:r>
            <a:r>
              <a:rPr lang="en-US" b="1" dirty="0">
                <a:solidFill>
                  <a:schemeClr val="accent4">
                    <a:lumMod val="75000"/>
                  </a:schemeClr>
                </a:solidFill>
              </a:rPr>
              <a:t>Results</a:t>
            </a:r>
            <a:r>
              <a:rPr lang="en-US" b="1" dirty="0">
                <a:solidFill>
                  <a:schemeClr val="bg1"/>
                </a:solidFill>
              </a:rPr>
              <a:t> | Conclusion </a:t>
            </a:r>
          </a:p>
        </p:txBody>
      </p:sp>
    </p:spTree>
    <p:extLst>
      <p:ext uri="{BB962C8B-B14F-4D97-AF65-F5344CB8AC3E}">
        <p14:creationId xmlns:p14="http://schemas.microsoft.com/office/powerpoint/2010/main" val="41590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2D5C-7DF7-4D9B-99C1-33696034B2CF}"/>
              </a:ext>
            </a:extLst>
          </p:cNvPr>
          <p:cNvSpPr>
            <a:spLocks noGrp="1"/>
          </p:cNvSpPr>
          <p:nvPr>
            <p:ph type="title"/>
          </p:nvPr>
        </p:nvSpPr>
        <p:spPr/>
        <p:txBody>
          <a:bodyPr/>
          <a:lstStyle/>
          <a:p>
            <a:r>
              <a:rPr lang="en-US" dirty="0"/>
              <a:t>ROC Curve</a:t>
            </a:r>
          </a:p>
        </p:txBody>
      </p:sp>
      <p:sp>
        <p:nvSpPr>
          <p:cNvPr id="4" name="Slide Number Placeholder 3">
            <a:extLst>
              <a:ext uri="{FF2B5EF4-FFF2-40B4-BE49-F238E27FC236}">
                <a16:creationId xmlns:a16="http://schemas.microsoft.com/office/drawing/2014/main" id="{4D765065-0455-4390-A48A-912219C22218}"/>
              </a:ext>
            </a:extLst>
          </p:cNvPr>
          <p:cNvSpPr>
            <a:spLocks noGrp="1"/>
          </p:cNvSpPr>
          <p:nvPr>
            <p:ph type="sldNum" sz="quarter" idx="12"/>
          </p:nvPr>
        </p:nvSpPr>
        <p:spPr/>
        <p:txBody>
          <a:bodyPr/>
          <a:lstStyle/>
          <a:p>
            <a:r>
              <a:rPr lang="en-US" dirty="0"/>
              <a:t>20</a:t>
            </a:r>
          </a:p>
        </p:txBody>
      </p:sp>
      <p:sp>
        <p:nvSpPr>
          <p:cNvPr id="8" name="TextBox 7">
            <a:extLst>
              <a:ext uri="{FF2B5EF4-FFF2-40B4-BE49-F238E27FC236}">
                <a16:creationId xmlns:a16="http://schemas.microsoft.com/office/drawing/2014/main" id="{675FE479-A850-47A9-ADE1-09BAF40789DB}"/>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Mode Thresholding | Methodology | </a:t>
            </a:r>
            <a:r>
              <a:rPr lang="en-US" b="1" dirty="0">
                <a:solidFill>
                  <a:schemeClr val="accent4">
                    <a:lumMod val="75000"/>
                  </a:schemeClr>
                </a:solidFill>
              </a:rPr>
              <a:t>Results</a:t>
            </a:r>
            <a:r>
              <a:rPr lang="en-US" b="1" dirty="0">
                <a:solidFill>
                  <a:schemeClr val="bg1"/>
                </a:solidFill>
              </a:rPr>
              <a:t> | Conclusion </a:t>
            </a:r>
          </a:p>
        </p:txBody>
      </p:sp>
      <p:pic>
        <p:nvPicPr>
          <p:cNvPr id="15" name="Picture 14">
            <a:extLst>
              <a:ext uri="{FF2B5EF4-FFF2-40B4-BE49-F238E27FC236}">
                <a16:creationId xmlns:a16="http://schemas.microsoft.com/office/drawing/2014/main" id="{090F1574-4EAA-44D6-A185-6BB61208BA03}"/>
              </a:ext>
            </a:extLst>
          </p:cNvPr>
          <p:cNvPicPr>
            <a:picLocks noChangeAspect="1"/>
          </p:cNvPicPr>
          <p:nvPr/>
        </p:nvPicPr>
        <p:blipFill>
          <a:blip r:embed="rId3">
            <a:clrChange>
              <a:clrFrom>
                <a:srgbClr val="F0F0F0"/>
              </a:clrFrom>
              <a:clrTo>
                <a:srgbClr val="F0F0F0">
                  <a:alpha val="0"/>
                </a:srgbClr>
              </a:clrTo>
            </a:clrChange>
          </a:blip>
          <a:stretch>
            <a:fillRect/>
          </a:stretch>
        </p:blipFill>
        <p:spPr>
          <a:xfrm>
            <a:off x="1929808" y="1540296"/>
            <a:ext cx="7090272" cy="5317704"/>
          </a:xfrm>
          <a:prstGeom prst="rect">
            <a:avLst/>
          </a:prstGeom>
        </p:spPr>
      </p:pic>
    </p:spTree>
    <p:extLst>
      <p:ext uri="{BB962C8B-B14F-4D97-AF65-F5344CB8AC3E}">
        <p14:creationId xmlns:p14="http://schemas.microsoft.com/office/powerpoint/2010/main" val="325756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AF96-9931-4BCE-A6DB-AD0D48694EA9}"/>
              </a:ext>
            </a:extLst>
          </p:cNvPr>
          <p:cNvSpPr>
            <a:spLocks noGrp="1"/>
          </p:cNvSpPr>
          <p:nvPr>
            <p:ph type="title"/>
          </p:nvPr>
        </p:nvSpPr>
        <p:spPr/>
        <p:txBody>
          <a:bodyPr/>
          <a:lstStyle/>
          <a:p>
            <a:r>
              <a:rPr lang="en-US" dirty="0"/>
              <a:t>Conclusions and Future Work</a:t>
            </a:r>
          </a:p>
        </p:txBody>
      </p:sp>
      <p:sp>
        <p:nvSpPr>
          <p:cNvPr id="3" name="Content Placeholder 2">
            <a:extLst>
              <a:ext uri="{FF2B5EF4-FFF2-40B4-BE49-F238E27FC236}">
                <a16:creationId xmlns:a16="http://schemas.microsoft.com/office/drawing/2014/main" id="{5B4EC6EC-BEBB-436C-991B-6A17E659087E}"/>
              </a:ext>
            </a:extLst>
          </p:cNvPr>
          <p:cNvSpPr>
            <a:spLocks noGrp="1"/>
          </p:cNvSpPr>
          <p:nvPr>
            <p:ph idx="1"/>
          </p:nvPr>
        </p:nvSpPr>
        <p:spPr>
          <a:xfrm>
            <a:off x="680321" y="1818180"/>
            <a:ext cx="9613861" cy="4856940"/>
          </a:xfrm>
        </p:spPr>
        <p:txBody>
          <a:bodyPr>
            <a:normAutofit/>
          </a:bodyPr>
          <a:lstStyle/>
          <a:p>
            <a:r>
              <a:rPr lang="en-US" dirty="0">
                <a:solidFill>
                  <a:schemeClr val="bg1"/>
                </a:solidFill>
              </a:rPr>
              <a:t>Common Spatial Pattern Filtering can be used to extract planet signals from direct imaging</a:t>
            </a:r>
          </a:p>
          <a:p>
            <a:r>
              <a:rPr lang="en-US" dirty="0">
                <a:solidFill>
                  <a:schemeClr val="bg1"/>
                </a:solidFill>
              </a:rPr>
              <a:t>Tentatively, CSP has higher SNR near inner working angle</a:t>
            </a:r>
          </a:p>
          <a:p>
            <a:r>
              <a:rPr lang="en-US" dirty="0">
                <a:solidFill>
                  <a:schemeClr val="bg1"/>
                </a:solidFill>
              </a:rPr>
              <a:t>Higher rate of false positives</a:t>
            </a:r>
          </a:p>
          <a:p>
            <a:endParaRPr lang="en-US" dirty="0">
              <a:solidFill>
                <a:schemeClr val="bg1"/>
              </a:solidFill>
            </a:endParaRPr>
          </a:p>
          <a:p>
            <a:endParaRPr lang="en-US" dirty="0">
              <a:solidFill>
                <a:schemeClr val="bg1"/>
              </a:solidFill>
            </a:endParaRPr>
          </a:p>
          <a:p>
            <a:r>
              <a:rPr lang="en-US" dirty="0">
                <a:solidFill>
                  <a:schemeClr val="bg1"/>
                </a:solidFill>
              </a:rPr>
              <a:t>Matched Filter</a:t>
            </a:r>
          </a:p>
          <a:p>
            <a:r>
              <a:rPr lang="en-US" dirty="0">
                <a:solidFill>
                  <a:schemeClr val="bg1"/>
                </a:solidFill>
              </a:rPr>
              <a:t>Validate on more star backgrounds</a:t>
            </a:r>
          </a:p>
          <a:p>
            <a:r>
              <a:rPr lang="en-US" dirty="0">
                <a:solidFill>
                  <a:schemeClr val="bg1"/>
                </a:solidFill>
              </a:rPr>
              <a:t>Develop procedure for SDI inclusion</a:t>
            </a:r>
          </a:p>
          <a:p>
            <a:r>
              <a:rPr lang="en-US" dirty="0">
                <a:solidFill>
                  <a:schemeClr val="bg1"/>
                </a:solidFill>
              </a:rPr>
              <a:t>Optimally sized regions</a:t>
            </a:r>
          </a:p>
          <a:p>
            <a:endParaRPr lang="en-US" dirty="0">
              <a:solidFill>
                <a:schemeClr val="bg1"/>
              </a:solidFill>
            </a:endParaRPr>
          </a:p>
        </p:txBody>
      </p:sp>
      <p:sp>
        <p:nvSpPr>
          <p:cNvPr id="4" name="Slide Number Placeholder 3">
            <a:extLst>
              <a:ext uri="{FF2B5EF4-FFF2-40B4-BE49-F238E27FC236}">
                <a16:creationId xmlns:a16="http://schemas.microsoft.com/office/drawing/2014/main" id="{D2498355-A827-48BD-903F-E927091060E5}"/>
              </a:ext>
            </a:extLst>
          </p:cNvPr>
          <p:cNvSpPr>
            <a:spLocks noGrp="1"/>
          </p:cNvSpPr>
          <p:nvPr>
            <p:ph type="sldNum" sz="quarter" idx="12"/>
          </p:nvPr>
        </p:nvSpPr>
        <p:spPr/>
        <p:txBody>
          <a:bodyPr/>
          <a:lstStyle/>
          <a:p>
            <a:r>
              <a:rPr lang="en-US" dirty="0"/>
              <a:t>21</a:t>
            </a:r>
          </a:p>
        </p:txBody>
      </p:sp>
      <p:sp>
        <p:nvSpPr>
          <p:cNvPr id="5" name="TextBox 4">
            <a:extLst>
              <a:ext uri="{FF2B5EF4-FFF2-40B4-BE49-F238E27FC236}">
                <a16:creationId xmlns:a16="http://schemas.microsoft.com/office/drawing/2014/main" id="{CEE06C7E-C77A-45B2-B512-9FB70312BAF8}"/>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Application | Mode Thresholding | Methodology | Results | </a:t>
            </a:r>
            <a:r>
              <a:rPr lang="en-US" b="1" dirty="0">
                <a:solidFill>
                  <a:schemeClr val="accent4">
                    <a:lumMod val="75000"/>
                  </a:schemeClr>
                </a:solidFill>
              </a:rPr>
              <a:t>Conclusion</a:t>
            </a:r>
            <a:r>
              <a:rPr lang="en-US" b="1" dirty="0">
                <a:solidFill>
                  <a:schemeClr val="bg1"/>
                </a:solidFill>
              </a:rPr>
              <a:t> </a:t>
            </a:r>
          </a:p>
        </p:txBody>
      </p:sp>
      <p:pic>
        <p:nvPicPr>
          <p:cNvPr id="6" name="Picture 5">
            <a:extLst>
              <a:ext uri="{FF2B5EF4-FFF2-40B4-BE49-F238E27FC236}">
                <a16:creationId xmlns:a16="http://schemas.microsoft.com/office/drawing/2014/main" id="{A7BE9199-7D62-4228-AC57-EB89FD60E18F}"/>
              </a:ext>
            </a:extLst>
          </p:cNvPr>
          <p:cNvPicPr>
            <a:picLocks noChangeAspect="1"/>
          </p:cNvPicPr>
          <p:nvPr/>
        </p:nvPicPr>
        <p:blipFill>
          <a:blip r:embed="rId2"/>
          <a:stretch>
            <a:fillRect/>
          </a:stretch>
        </p:blipFill>
        <p:spPr>
          <a:xfrm>
            <a:off x="7010400" y="3189579"/>
            <a:ext cx="4470400" cy="3485541"/>
          </a:xfrm>
          <a:prstGeom prst="rect">
            <a:avLst/>
          </a:prstGeom>
          <a:ln>
            <a:solidFill>
              <a:schemeClr val="bg1"/>
            </a:solidFill>
          </a:ln>
        </p:spPr>
      </p:pic>
    </p:spTree>
    <p:extLst>
      <p:ext uri="{BB962C8B-B14F-4D97-AF65-F5344CB8AC3E}">
        <p14:creationId xmlns:p14="http://schemas.microsoft.com/office/powerpoint/2010/main" val="168396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1608" y="488844"/>
            <a:ext cx="2687741" cy="350683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86569" y="3108997"/>
            <a:ext cx="2220800" cy="3219666"/>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26CD83-290A-4552-857C-3DEF76E824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286" r="6310" b="13239"/>
          <a:stretch/>
        </p:blipFill>
        <p:spPr>
          <a:xfrm>
            <a:off x="6729475" y="1064527"/>
            <a:ext cx="2230416" cy="2355464"/>
          </a:xfrm>
          <a:prstGeom prst="rect">
            <a:avLst/>
          </a:prstGeom>
        </p:spPr>
      </p:pic>
      <p:pic>
        <p:nvPicPr>
          <p:cNvPr id="8" name="Picture 6" descr="Image result for stanford professional logo">
            <a:extLst>
              <a:ext uri="{FF2B5EF4-FFF2-40B4-BE49-F238E27FC236}">
                <a16:creationId xmlns:a16="http://schemas.microsoft.com/office/drawing/2014/main" id="{414E5DEE-705C-4E2E-B9FC-2D43D16739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7435" y="3291461"/>
            <a:ext cx="1887366" cy="286970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1608" y="4164748"/>
            <a:ext cx="2687741" cy="2163915"/>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A3730CE-B851-4F78-952D-70F340F29A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5086" y="4754080"/>
            <a:ext cx="2380647" cy="993919"/>
          </a:xfrm>
          <a:prstGeom prst="rect">
            <a:avLst/>
          </a:prstGeom>
        </p:spPr>
      </p:pic>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86569" y="488845"/>
            <a:ext cx="2220800" cy="2437588"/>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Gemini Planet Imager">
            <a:extLst>
              <a:ext uri="{FF2B5EF4-FFF2-40B4-BE49-F238E27FC236}">
                <a16:creationId xmlns:a16="http://schemas.microsoft.com/office/drawing/2014/main" id="{1B4867D1-0047-43DF-926E-50DAE8A27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1810" y="756412"/>
            <a:ext cx="1882991" cy="1882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CFC003-FBC4-40AF-9C86-C686B951592C}"/>
              </a:ext>
            </a:extLst>
          </p:cNvPr>
          <p:cNvSpPr>
            <a:spLocks noGrp="1"/>
          </p:cNvSpPr>
          <p:nvPr>
            <p:ph type="title"/>
          </p:nvPr>
        </p:nvSpPr>
        <p:spPr>
          <a:xfrm>
            <a:off x="680321" y="753228"/>
            <a:ext cx="5584677" cy="1080938"/>
          </a:xfrm>
        </p:spPr>
        <p:txBody>
          <a:bodyPr>
            <a:normAutofit/>
          </a:bodyPr>
          <a:lstStyle/>
          <a:p>
            <a:r>
              <a:rPr lang="en-US" dirty="0"/>
              <a:t>Acknowledgements</a:t>
            </a:r>
          </a:p>
        </p:txBody>
      </p:sp>
      <p:sp>
        <p:nvSpPr>
          <p:cNvPr id="3" name="Content Placeholder 2">
            <a:extLst>
              <a:ext uri="{FF2B5EF4-FFF2-40B4-BE49-F238E27FC236}">
                <a16:creationId xmlns:a16="http://schemas.microsoft.com/office/drawing/2014/main" id="{DCCDB192-9696-494C-9EEA-214346389998}"/>
              </a:ext>
            </a:extLst>
          </p:cNvPr>
          <p:cNvSpPr>
            <a:spLocks noGrp="1"/>
          </p:cNvSpPr>
          <p:nvPr>
            <p:ph idx="1"/>
          </p:nvPr>
        </p:nvSpPr>
        <p:spPr>
          <a:xfrm>
            <a:off x="92765" y="2336873"/>
            <a:ext cx="5692399" cy="3991790"/>
          </a:xfrm>
        </p:spPr>
        <p:txBody>
          <a:bodyPr numCol="2">
            <a:normAutofit lnSpcReduction="10000"/>
          </a:bodyPr>
          <a:lstStyle/>
          <a:p>
            <a:pPr marL="0" indent="0" algn="ctr">
              <a:buNone/>
            </a:pPr>
            <a:r>
              <a:rPr lang="en-US" sz="2000" u="sng" dirty="0" err="1">
                <a:solidFill>
                  <a:schemeClr val="bg1"/>
                </a:solidFill>
              </a:rPr>
              <a:t>SIOSLab</a:t>
            </a:r>
            <a:endParaRPr lang="en-US" sz="2000" u="sng" dirty="0">
              <a:solidFill>
                <a:schemeClr val="bg1"/>
              </a:solidFill>
            </a:endParaRPr>
          </a:p>
          <a:p>
            <a:pPr lvl="1"/>
            <a:r>
              <a:rPr lang="en-US" dirty="0">
                <a:solidFill>
                  <a:schemeClr val="bg1"/>
                </a:solidFill>
              </a:rPr>
              <a:t>Dmitry Savransky</a:t>
            </a:r>
          </a:p>
          <a:p>
            <a:pPr lvl="1"/>
            <a:r>
              <a:rPr lang="en-US" dirty="0">
                <a:solidFill>
                  <a:schemeClr val="bg1"/>
                </a:solidFill>
              </a:rPr>
              <a:t>Christian Delacroix </a:t>
            </a:r>
          </a:p>
          <a:p>
            <a:pPr lvl="1"/>
            <a:r>
              <a:rPr lang="en-US" dirty="0">
                <a:solidFill>
                  <a:schemeClr val="bg1"/>
                </a:solidFill>
              </a:rPr>
              <a:t>Joyce Fang</a:t>
            </a:r>
          </a:p>
          <a:p>
            <a:pPr lvl="1"/>
            <a:r>
              <a:rPr lang="en-US" dirty="0">
                <a:solidFill>
                  <a:schemeClr val="bg1"/>
                </a:solidFill>
              </a:rPr>
              <a:t>Daniel Garrett</a:t>
            </a:r>
          </a:p>
          <a:p>
            <a:pPr lvl="1"/>
            <a:r>
              <a:rPr lang="en-US" dirty="0">
                <a:solidFill>
                  <a:schemeClr val="bg1"/>
                </a:solidFill>
              </a:rPr>
              <a:t>Dean </a:t>
            </a:r>
            <a:r>
              <a:rPr lang="en-US" dirty="0" err="1">
                <a:solidFill>
                  <a:schemeClr val="bg1"/>
                </a:solidFill>
              </a:rPr>
              <a:t>Keithly</a:t>
            </a:r>
            <a:endParaRPr lang="en-US" dirty="0">
              <a:solidFill>
                <a:schemeClr val="bg1"/>
              </a:solidFill>
            </a:endParaRPr>
          </a:p>
          <a:p>
            <a:pPr lvl="1"/>
            <a:r>
              <a:rPr lang="en-US" dirty="0">
                <a:solidFill>
                  <a:schemeClr val="bg1"/>
                </a:solidFill>
              </a:rPr>
              <a:t>Nikhil Ranganathan</a:t>
            </a:r>
          </a:p>
          <a:p>
            <a:pPr lvl="1"/>
            <a:r>
              <a:rPr lang="en-US" dirty="0" err="1">
                <a:solidFill>
                  <a:schemeClr val="bg1"/>
                </a:solidFill>
              </a:rPr>
              <a:t>Amlan</a:t>
            </a:r>
            <a:r>
              <a:rPr lang="en-US" dirty="0">
                <a:solidFill>
                  <a:schemeClr val="bg1"/>
                </a:solidFill>
              </a:rPr>
              <a:t> Sinha</a:t>
            </a:r>
          </a:p>
          <a:p>
            <a:pPr lvl="1"/>
            <a:r>
              <a:rPr lang="en-US" dirty="0">
                <a:solidFill>
                  <a:schemeClr val="bg1"/>
                </a:solidFill>
              </a:rPr>
              <a:t>Gabriel Soto</a:t>
            </a:r>
          </a:p>
          <a:p>
            <a:endParaRPr lang="en-US" sz="2000" dirty="0">
              <a:solidFill>
                <a:schemeClr val="bg1"/>
              </a:solidFill>
            </a:endParaRPr>
          </a:p>
          <a:p>
            <a:r>
              <a:rPr lang="en-US" sz="2000" dirty="0">
                <a:solidFill>
                  <a:schemeClr val="bg1"/>
                </a:solidFill>
              </a:rPr>
              <a:t>The GPIES Team</a:t>
            </a:r>
          </a:p>
          <a:p>
            <a:r>
              <a:rPr lang="en-US" sz="2000" dirty="0">
                <a:solidFill>
                  <a:schemeClr val="bg1"/>
                </a:solidFill>
              </a:rPr>
              <a:t>Stanford Collaborators</a:t>
            </a:r>
          </a:p>
          <a:p>
            <a:pPr lvl="1"/>
            <a:r>
              <a:rPr lang="en-US" dirty="0">
                <a:solidFill>
                  <a:schemeClr val="bg1"/>
                </a:solidFill>
              </a:rPr>
              <a:t>Bruce Macintosh</a:t>
            </a:r>
          </a:p>
          <a:p>
            <a:pPr lvl="1"/>
            <a:r>
              <a:rPr lang="en-US" dirty="0">
                <a:solidFill>
                  <a:schemeClr val="bg1"/>
                </a:solidFill>
              </a:rPr>
              <a:t>J.B. </a:t>
            </a:r>
            <a:r>
              <a:rPr lang="en-US" dirty="0" err="1">
                <a:solidFill>
                  <a:schemeClr val="bg1"/>
                </a:solidFill>
              </a:rPr>
              <a:t>Ruffio</a:t>
            </a:r>
            <a:endParaRPr lang="en-US" dirty="0">
              <a:solidFill>
                <a:schemeClr val="bg1"/>
              </a:solidFill>
            </a:endParaRPr>
          </a:p>
          <a:p>
            <a:pPr lvl="1"/>
            <a:endParaRPr lang="en-US" dirty="0">
              <a:solidFill>
                <a:schemeClr val="bg1"/>
              </a:solidFill>
            </a:endParaRPr>
          </a:p>
          <a:p>
            <a:r>
              <a:rPr lang="en-US" sz="2000" dirty="0">
                <a:solidFill>
                  <a:schemeClr val="bg1"/>
                </a:solidFill>
              </a:rPr>
              <a:t>This work is supported by NASA Grant No. NNX16AI13G.</a:t>
            </a:r>
          </a:p>
          <a:p>
            <a:pPr marL="0" indent="0">
              <a:buNone/>
            </a:pPr>
            <a:endParaRPr lang="en-US" dirty="0">
              <a:solidFill>
                <a:schemeClr val="bg1"/>
              </a:solidFill>
            </a:endParaRPr>
          </a:p>
          <a:p>
            <a:pPr marL="0" indent="0">
              <a:buNone/>
            </a:pPr>
            <a:endParaRPr lang="en-US" sz="2000" dirty="0"/>
          </a:p>
        </p:txBody>
      </p:sp>
    </p:spTree>
    <p:extLst>
      <p:ext uri="{BB962C8B-B14F-4D97-AF65-F5344CB8AC3E}">
        <p14:creationId xmlns:p14="http://schemas.microsoft.com/office/powerpoint/2010/main" val="371098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FA0C-8B1A-4B12-9C79-49A0F5448034}"/>
              </a:ext>
            </a:extLst>
          </p:cNvPr>
          <p:cNvSpPr>
            <a:spLocks noGrp="1"/>
          </p:cNvSpPr>
          <p:nvPr>
            <p:ph type="ctrTitle"/>
          </p:nvPr>
        </p:nvSpPr>
        <p:spPr>
          <a:xfrm>
            <a:off x="159798" y="2556155"/>
            <a:ext cx="8664658" cy="1373070"/>
          </a:xfrm>
        </p:spPr>
        <p:txBody>
          <a:bodyPr>
            <a:noAutofit/>
          </a:bodyPr>
          <a:lstStyle/>
          <a:p>
            <a:r>
              <a:rPr lang="en-US" sz="3300" dirty="0"/>
              <a:t>Planet signal extraction from direct imaging using common spatial pattern filtering</a:t>
            </a:r>
          </a:p>
        </p:txBody>
      </p:sp>
      <p:sp>
        <p:nvSpPr>
          <p:cNvPr id="3" name="Subtitle 2">
            <a:extLst>
              <a:ext uri="{FF2B5EF4-FFF2-40B4-BE49-F238E27FC236}">
                <a16:creationId xmlns:a16="http://schemas.microsoft.com/office/drawing/2014/main" id="{19749E39-DC27-4A2E-91DC-C308FCD82182}"/>
              </a:ext>
            </a:extLst>
          </p:cNvPr>
          <p:cNvSpPr>
            <a:spLocks noGrp="1"/>
          </p:cNvSpPr>
          <p:nvPr>
            <p:ph type="subTitle" idx="1"/>
          </p:nvPr>
        </p:nvSpPr>
        <p:spPr/>
        <p:txBody>
          <a:bodyPr/>
          <a:lstStyle/>
          <a:p>
            <a:r>
              <a:rPr lang="en-US" dirty="0">
                <a:solidFill>
                  <a:schemeClr val="bg1"/>
                </a:solidFill>
              </a:rPr>
              <a:t>J. Shapiro, N. Ranganathan, D. Savransky, J.B. </a:t>
            </a:r>
            <a:r>
              <a:rPr lang="en-US" dirty="0" err="1">
                <a:solidFill>
                  <a:schemeClr val="bg1"/>
                </a:solidFill>
              </a:rPr>
              <a:t>Ruffio</a:t>
            </a:r>
            <a:r>
              <a:rPr lang="en-US" dirty="0">
                <a:solidFill>
                  <a:schemeClr val="bg1"/>
                </a:solidFill>
              </a:rPr>
              <a:t>, B. Macintosh, and the GPIES Team</a:t>
            </a:r>
          </a:p>
          <a:p>
            <a:r>
              <a:rPr lang="en-US" dirty="0">
                <a:solidFill>
                  <a:schemeClr val="bg1"/>
                </a:solidFill>
              </a:rPr>
              <a:t>Paper 10400-57</a:t>
            </a:r>
          </a:p>
        </p:txBody>
      </p:sp>
      <p:pic>
        <p:nvPicPr>
          <p:cNvPr id="4" name="Picture 3">
            <a:extLst>
              <a:ext uri="{FF2B5EF4-FFF2-40B4-BE49-F238E27FC236}">
                <a16:creationId xmlns:a16="http://schemas.microsoft.com/office/drawing/2014/main" id="{3EBF344C-F759-4E74-9A71-016211CADC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286" r="6310" b="13239"/>
          <a:stretch/>
        </p:blipFill>
        <p:spPr>
          <a:xfrm>
            <a:off x="469504" y="328453"/>
            <a:ext cx="1618795" cy="1709553"/>
          </a:xfrm>
          <a:prstGeom prst="rect">
            <a:avLst/>
          </a:prstGeom>
        </p:spPr>
      </p:pic>
      <p:pic>
        <p:nvPicPr>
          <p:cNvPr id="5" name="Picture 2" descr="Gemini Planet Imager">
            <a:extLst>
              <a:ext uri="{FF2B5EF4-FFF2-40B4-BE49-F238E27FC236}">
                <a16:creationId xmlns:a16="http://schemas.microsoft.com/office/drawing/2014/main" id="{5635BE48-F308-4744-8ADE-2920FE22585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6244" y="356050"/>
            <a:ext cx="1882991" cy="1882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ED5502-E799-4126-A294-8425E7E259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7310" y="686272"/>
            <a:ext cx="2380647" cy="993919"/>
          </a:xfrm>
          <a:prstGeom prst="rect">
            <a:avLst/>
          </a:prstGeom>
        </p:spPr>
      </p:pic>
      <p:pic>
        <p:nvPicPr>
          <p:cNvPr id="7" name="Picture 6" descr="Image result for stanford professional logo">
            <a:extLst>
              <a:ext uri="{FF2B5EF4-FFF2-40B4-BE49-F238E27FC236}">
                <a16:creationId xmlns:a16="http://schemas.microsoft.com/office/drawing/2014/main" id="{929C78ED-A9F0-4216-A9AD-82683D513005}"/>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6032" y="328454"/>
            <a:ext cx="1124350" cy="1709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le:SPIE logo, June 2014.png">
            <a:extLst>
              <a:ext uri="{FF2B5EF4-FFF2-40B4-BE49-F238E27FC236}">
                <a16:creationId xmlns:a16="http://schemas.microsoft.com/office/drawing/2014/main" id="{67EE1C5C-206C-4639-9267-5BCEA52E88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8457" y="430755"/>
            <a:ext cx="1905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DECCF7-D37A-4C5C-A8B3-A1FEF9745CD2}"/>
              </a:ext>
            </a:extLst>
          </p:cNvPr>
          <p:cNvSpPr txBox="1"/>
          <p:nvPr/>
        </p:nvSpPr>
        <p:spPr>
          <a:xfrm>
            <a:off x="9271176" y="3282894"/>
            <a:ext cx="1827744" cy="646331"/>
          </a:xfrm>
          <a:prstGeom prst="rect">
            <a:avLst/>
          </a:prstGeom>
          <a:noFill/>
        </p:spPr>
        <p:txBody>
          <a:bodyPr wrap="none" rtlCol="0">
            <a:spAutoFit/>
          </a:bodyPr>
          <a:lstStyle/>
          <a:p>
            <a:r>
              <a:rPr lang="en-US" dirty="0"/>
              <a:t>August 10, 2017</a:t>
            </a:r>
          </a:p>
          <a:p>
            <a:r>
              <a:rPr lang="en-US" dirty="0"/>
              <a:t>Paper 10400-56</a:t>
            </a:r>
          </a:p>
        </p:txBody>
      </p:sp>
      <p:pic>
        <p:nvPicPr>
          <p:cNvPr id="10" name="Picture 9">
            <a:extLst>
              <a:ext uri="{FF2B5EF4-FFF2-40B4-BE49-F238E27FC236}">
                <a16:creationId xmlns:a16="http://schemas.microsoft.com/office/drawing/2014/main" id="{C3540600-CF64-44D1-A4DE-143271D8682D}"/>
              </a:ext>
            </a:extLst>
          </p:cNvPr>
          <p:cNvPicPr>
            <a:picLocks noChangeAspect="1"/>
          </p:cNvPicPr>
          <p:nvPr/>
        </p:nvPicPr>
        <p:blipFill>
          <a:blip r:embed="rId8"/>
          <a:stretch>
            <a:fillRect/>
          </a:stretch>
        </p:blipFill>
        <p:spPr>
          <a:xfrm>
            <a:off x="9020182" y="2599335"/>
            <a:ext cx="3171818" cy="2473045"/>
          </a:xfrm>
          <a:prstGeom prst="rect">
            <a:avLst/>
          </a:prstGeom>
          <a:ln>
            <a:solidFill>
              <a:schemeClr val="bg1"/>
            </a:solidFill>
          </a:ln>
        </p:spPr>
      </p:pic>
    </p:spTree>
    <p:extLst>
      <p:ext uri="{BB962C8B-B14F-4D97-AF65-F5344CB8AC3E}">
        <p14:creationId xmlns:p14="http://schemas.microsoft.com/office/powerpoint/2010/main" val="88593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4E62-4C80-4FEF-BF6D-7AEA9EBFEAC5}"/>
              </a:ext>
            </a:extLst>
          </p:cNvPr>
          <p:cNvSpPr>
            <a:spLocks noGrp="1"/>
          </p:cNvSpPr>
          <p:nvPr>
            <p:ph type="title"/>
          </p:nvPr>
        </p:nvSpPr>
        <p:spPr>
          <a:xfrm>
            <a:off x="666747" y="621581"/>
            <a:ext cx="10699457" cy="1080938"/>
          </a:xfrm>
        </p:spPr>
        <p:txBody>
          <a:bodyPr/>
          <a:lstStyle/>
          <a:p>
            <a:r>
              <a:rPr lang="en-US" dirty="0"/>
              <a:t>PCA and Common Spatial Patterns</a:t>
            </a:r>
            <a:r>
              <a:rPr lang="en-US" baseline="30000" dirty="0"/>
              <a:t>(Wang,2005)</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50A6EB-483E-46A6-8093-240D25DADA38}"/>
                  </a:ext>
                </a:extLst>
              </p:cNvPr>
              <p:cNvSpPr>
                <a:spLocks noGrp="1"/>
              </p:cNvSpPr>
              <p:nvPr>
                <p:ph idx="1"/>
              </p:nvPr>
            </p:nvSpPr>
            <p:spPr>
              <a:xfrm>
                <a:off x="680321" y="1818180"/>
                <a:ext cx="7591320" cy="4966597"/>
              </a:xfrm>
            </p:spPr>
            <p:txBody>
              <a:bodyPr>
                <a:normAutofit/>
              </a:bodyPr>
              <a:lstStyle/>
              <a:p>
                <a:r>
                  <a:rPr lang="en-US" dirty="0">
                    <a:solidFill>
                      <a:schemeClr val="bg1"/>
                    </a:solidFill>
                  </a:rPr>
                  <a:t>Angular Differential Imaging</a:t>
                </a:r>
                <a:r>
                  <a:rPr lang="en-US" baseline="30000" dirty="0">
                    <a:solidFill>
                      <a:schemeClr val="bg1"/>
                    </a:solidFill>
                  </a:rPr>
                  <a:t>(</a:t>
                </a:r>
                <a:r>
                  <a:rPr lang="en-US" baseline="30000" dirty="0" err="1">
                    <a:solidFill>
                      <a:schemeClr val="bg1"/>
                    </a:solidFill>
                  </a:rPr>
                  <a:t>Marois</a:t>
                </a:r>
                <a:r>
                  <a:rPr lang="en-US" baseline="30000" dirty="0">
                    <a:solidFill>
                      <a:schemeClr val="bg1"/>
                    </a:solidFill>
                  </a:rPr>
                  <a:t>, 2006)</a:t>
                </a:r>
                <a:endParaRPr lang="en-US" dirty="0">
                  <a:solidFill>
                    <a:schemeClr val="bg1"/>
                  </a:solidFill>
                </a:endParaRPr>
              </a:p>
              <a:p>
                <a:pPr marL="0" indent="0">
                  <a:buNone/>
                </a:pPr>
                <a:endParaRPr lang="en-US" dirty="0">
                  <a:solidFill>
                    <a:schemeClr val="bg1"/>
                  </a:solidFill>
                </a:endParaRPr>
              </a:p>
              <a:p>
                <a:r>
                  <a:rPr lang="en-US" dirty="0">
                    <a:solidFill>
                      <a:schemeClr val="bg1"/>
                    </a:solidFill>
                  </a:rPr>
                  <a:t>PCA: </a:t>
                </a:r>
                <a14:m>
                  <m:oMath xmlns:m="http://schemas.openxmlformats.org/officeDocument/2006/math">
                    <m:m>
                      <m:mPr>
                        <m:mcs>
                          <m:mc>
                            <m:mcPr>
                              <m:count m:val="1"/>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panose="02040503050406030204" pitchFamily="18" charset="0"/>
                            </a:rPr>
                            <m:t>𝑎𝑟𝑔𝑚𝑎𝑥</m:t>
                          </m:r>
                        </m:e>
                      </m:mr>
                      <m:mr>
                        <m:e>
                          <m:r>
                            <a:rPr lang="en-US" i="1">
                              <a:solidFill>
                                <a:schemeClr val="bg1"/>
                              </a:solidFill>
                              <a:latin typeface="Cambria Math" panose="02040503050406030204" pitchFamily="18" charset="0"/>
                            </a:rPr>
                            <m:t>𝑤</m:t>
                          </m:r>
                        </m:e>
                      </m:mr>
                    </m:m>
                    <m:sSup>
                      <m:sSupPr>
                        <m:ctrlPr>
                          <a:rPr lang="en-US" i="1">
                            <a:solidFill>
                              <a:schemeClr val="bg1"/>
                            </a:solidFill>
                            <a:latin typeface="Cambria Math" panose="02040503050406030204" pitchFamily="18" charset="0"/>
                          </a:rPr>
                        </m:ctrlPr>
                      </m:sSupPr>
                      <m:e>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𝑋𝑤</m:t>
                            </m:r>
                          </m:e>
                        </m:d>
                      </m:e>
                      <m:sup>
                        <m:r>
                          <a:rPr lang="en-US" i="1">
                            <a:solidFill>
                              <a:schemeClr val="bg1"/>
                            </a:solidFill>
                            <a:latin typeface="Cambria Math" panose="02040503050406030204" pitchFamily="18" charset="0"/>
                          </a:rPr>
                          <m:t>2</m:t>
                        </m:r>
                      </m:sup>
                    </m:sSup>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𝑡</m:t>
                    </m:r>
                    <m:r>
                      <a:rPr lang="en-US" i="1">
                        <a:solidFill>
                          <a:schemeClr val="bg1"/>
                        </a:solidFill>
                        <a:latin typeface="Cambria Math" panose="02040503050406030204" pitchFamily="18" charset="0"/>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𝑤</m:t>
                        </m:r>
                      </m:e>
                    </m:d>
                    <m:r>
                      <a:rPr lang="en-US" i="1">
                        <a:solidFill>
                          <a:schemeClr val="bg1"/>
                        </a:solidFill>
                        <a:latin typeface="Cambria Math" panose="02040503050406030204" pitchFamily="18" charset="0"/>
                      </a:rPr>
                      <m:t>=1</m:t>
                    </m:r>
                  </m:oMath>
                </a14:m>
                <a:endParaRPr lang="en-US" dirty="0">
                  <a:solidFill>
                    <a:schemeClr val="bg1"/>
                  </a:solidFill>
                </a:endParaRPr>
              </a:p>
              <a:p>
                <a:pPr lvl="1"/>
                <a:r>
                  <a:rPr lang="en-US" dirty="0">
                    <a:solidFill>
                      <a:schemeClr val="bg1"/>
                    </a:solidFill>
                  </a:rPr>
                  <a:t>Subtracting a least-squares approximation of an image from the image itself</a:t>
                </a:r>
              </a:p>
              <a:p>
                <a:pPr lvl="1"/>
                <a:r>
                  <a:rPr lang="en-US" dirty="0" err="1">
                    <a:solidFill>
                      <a:schemeClr val="bg1"/>
                    </a:solidFill>
                  </a:rPr>
                  <a:t>Karhunen-Loève</a:t>
                </a:r>
                <a:r>
                  <a:rPr lang="en-US" dirty="0">
                    <a:solidFill>
                      <a:schemeClr val="bg1"/>
                    </a:solidFill>
                  </a:rPr>
                  <a:t> Image Processing (KLIP)</a:t>
                </a:r>
                <a:r>
                  <a:rPr lang="en-US" baseline="30000" dirty="0">
                    <a:solidFill>
                      <a:schemeClr val="bg1"/>
                    </a:solidFill>
                  </a:rPr>
                  <a:t>(</a:t>
                </a:r>
                <a:r>
                  <a:rPr lang="en-US" baseline="30000" dirty="0" err="1">
                    <a:solidFill>
                      <a:schemeClr val="bg1"/>
                    </a:solidFill>
                  </a:rPr>
                  <a:t>Soummer</a:t>
                </a:r>
                <a:r>
                  <a:rPr lang="en-US" baseline="30000" dirty="0">
                    <a:solidFill>
                      <a:schemeClr val="bg1"/>
                    </a:solidFill>
                  </a:rPr>
                  <a:t>, 2012)</a:t>
                </a:r>
                <a:endParaRPr lang="en-US" dirty="0">
                  <a:solidFill>
                    <a:schemeClr val="bg1"/>
                  </a:solidFill>
                </a:endParaRPr>
              </a:p>
              <a:p>
                <a:pPr marL="0" indent="0">
                  <a:buNone/>
                </a:pPr>
                <a:endParaRPr lang="en-US" dirty="0">
                  <a:solidFill>
                    <a:schemeClr val="bg1"/>
                  </a:solidFill>
                </a:endParaRPr>
              </a:p>
              <a:p>
                <a:r>
                  <a:rPr lang="en-US" dirty="0">
                    <a:solidFill>
                      <a:schemeClr val="bg1"/>
                    </a:solidFill>
                  </a:rPr>
                  <a:t>CSP: </a:t>
                </a:r>
                <a14:m>
                  <m:oMath xmlns:m="http://schemas.openxmlformats.org/officeDocument/2006/math">
                    <m:m>
                      <m:mPr>
                        <m:mcs>
                          <m:mc>
                            <m:mcPr>
                              <m:count m:val="1"/>
                              <m:mcJc m:val="center"/>
                            </m:mcPr>
                          </m:mc>
                        </m:mcs>
                        <m:ctrlPr>
                          <a:rPr lang="en-US" i="1" smtClean="0">
                            <a:solidFill>
                              <a:schemeClr val="bg1"/>
                            </a:solidFill>
                            <a:latin typeface="Cambria Math" panose="02040503050406030204" pitchFamily="18" charset="0"/>
                          </a:rPr>
                        </m:ctrlPr>
                      </m:mPr>
                      <m:mr>
                        <m:e>
                          <m:r>
                            <a:rPr lang="en-US" i="1">
                              <a:solidFill>
                                <a:schemeClr val="bg1"/>
                              </a:solidFill>
                              <a:latin typeface="Cambria Math" panose="02040503050406030204" pitchFamily="18" charset="0"/>
                            </a:rPr>
                            <m:t>𝑎𝑟𝑔𝑚𝑎𝑥</m:t>
                          </m:r>
                        </m:e>
                      </m:mr>
                      <m:mr>
                        <m:e>
                          <m:r>
                            <a:rPr lang="en-US" i="1">
                              <a:solidFill>
                                <a:schemeClr val="bg1"/>
                              </a:solidFill>
                              <a:latin typeface="Cambria Math" panose="02040503050406030204" pitchFamily="18" charset="0"/>
                            </a:rPr>
                            <m:t>𝑤</m:t>
                          </m:r>
                        </m:e>
                      </m:mr>
                    </m:m>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d>
                              <m:dPr>
                                <m:begChr m:val="‖"/>
                                <m:endChr m:val="‖"/>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𝑋</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𝑤</m:t>
                                </m:r>
                              </m:e>
                            </m:d>
                          </m:e>
                          <m:sup>
                            <m:r>
                              <a:rPr lang="en-US" i="1">
                                <a:solidFill>
                                  <a:schemeClr val="bg1"/>
                                </a:solidFill>
                                <a:latin typeface="Cambria Math" panose="02040503050406030204" pitchFamily="18" charset="0"/>
                              </a:rPr>
                              <m:t>2</m:t>
                            </m:r>
                          </m:sup>
                        </m:sSup>
                      </m:num>
                      <m:den>
                        <m:sSup>
                          <m:sSupPr>
                            <m:ctrlPr>
                              <a:rPr lang="en-US" i="1">
                                <a:solidFill>
                                  <a:schemeClr val="bg1"/>
                                </a:solidFill>
                                <a:latin typeface="Cambria Math" panose="02040503050406030204" pitchFamily="18" charset="0"/>
                              </a:rPr>
                            </m:ctrlPr>
                          </m:sSupPr>
                          <m:e>
                            <m:d>
                              <m:dPr>
                                <m:begChr m:val="‖"/>
                                <m:endChr m:val="‖"/>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𝑋</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𝑤</m:t>
                                </m:r>
                              </m:e>
                            </m:d>
                          </m:e>
                          <m:sup>
                            <m:r>
                              <a:rPr lang="en-US" i="1">
                                <a:solidFill>
                                  <a:schemeClr val="bg1"/>
                                </a:solidFill>
                                <a:latin typeface="Cambria Math" panose="02040503050406030204" pitchFamily="18" charset="0"/>
                              </a:rPr>
                              <m:t>2</m:t>
                            </m:r>
                          </m:sup>
                        </m:sSup>
                      </m:den>
                    </m:f>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𝑡</m:t>
                    </m:r>
                    <m:r>
                      <a:rPr lang="en-US" i="1">
                        <a:solidFill>
                          <a:schemeClr val="bg1"/>
                        </a:solidFill>
                        <a:latin typeface="Cambria Math" panose="02040503050406030204" pitchFamily="18" charset="0"/>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𝑤</m:t>
                        </m:r>
                      </m:e>
                    </m:d>
                    <m:r>
                      <a:rPr lang="en-US" i="1">
                        <a:solidFill>
                          <a:schemeClr val="bg1"/>
                        </a:solidFill>
                        <a:latin typeface="Cambria Math" panose="02040503050406030204" pitchFamily="18" charset="0"/>
                      </a:rPr>
                      <m:t>=1</m:t>
                    </m:r>
                  </m:oMath>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0A50A6EB-483E-46A6-8093-240D25DADA38}"/>
                  </a:ext>
                </a:extLst>
              </p:cNvPr>
              <p:cNvSpPr>
                <a:spLocks noGrp="1" noRot="1" noChangeAspect="1" noMove="1" noResize="1" noEditPoints="1" noAdjustHandles="1" noChangeArrowheads="1" noChangeShapeType="1" noTextEdit="1"/>
              </p:cNvSpPr>
              <p:nvPr>
                <p:ph idx="1"/>
              </p:nvPr>
            </p:nvSpPr>
            <p:spPr>
              <a:xfrm>
                <a:off x="680321" y="1818180"/>
                <a:ext cx="7591320" cy="4966597"/>
              </a:xfrm>
              <a:blipFill>
                <a:blip r:embed="rId8"/>
                <a:stretch>
                  <a:fillRect l="-1124" t="-171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7C903F7-B4D2-4AE2-83F7-6ACD73C2F2E0}"/>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accent4">
                    <a:lumMod val="75000"/>
                  </a:schemeClr>
                </a:solidFill>
              </a:rPr>
              <a:t>Introduction</a:t>
            </a:r>
            <a:r>
              <a:rPr lang="en-US" dirty="0"/>
              <a:t> </a:t>
            </a:r>
            <a:r>
              <a:rPr lang="en-US" b="1" dirty="0">
                <a:solidFill>
                  <a:schemeClr val="bg1"/>
                </a:solidFill>
              </a:rPr>
              <a:t>| Application | Mode Thresholding | Methodology | Results | Conclusion </a:t>
            </a:r>
          </a:p>
        </p:txBody>
      </p:sp>
      <p:sp>
        <p:nvSpPr>
          <p:cNvPr id="9" name="Slide Number Placeholder 8">
            <a:extLst>
              <a:ext uri="{FF2B5EF4-FFF2-40B4-BE49-F238E27FC236}">
                <a16:creationId xmlns:a16="http://schemas.microsoft.com/office/drawing/2014/main" id="{323A1AB1-5FDA-452A-A62E-5CCFCEA10BEC}"/>
              </a:ext>
            </a:extLst>
          </p:cNvPr>
          <p:cNvSpPr>
            <a:spLocks noGrp="1"/>
          </p:cNvSpPr>
          <p:nvPr>
            <p:ph type="sldNum" sz="quarter" idx="12"/>
          </p:nvPr>
        </p:nvSpPr>
        <p:spPr/>
        <p:txBody>
          <a:bodyPr/>
          <a:lstStyle/>
          <a:p>
            <a:fld id="{D57F1E4F-1CFF-5643-939E-02111984F565}" type="slidenum">
              <a:rPr lang="en-US" smtClean="0"/>
              <a:t>3</a:t>
            </a:fld>
            <a:endParaRPr lang="en-US" dirty="0"/>
          </a:p>
        </p:txBody>
      </p:sp>
      <p:pic>
        <p:nvPicPr>
          <p:cNvPr id="1026" name="Picture 2" descr="https://astrobites.org/wp-content/uploads/2013/06/ADI.jpg">
            <a:extLst>
              <a:ext uri="{FF2B5EF4-FFF2-40B4-BE49-F238E27FC236}">
                <a16:creationId xmlns:a16="http://schemas.microsoft.com/office/drawing/2014/main" id="{CDF1887D-B9B5-424F-AD49-BA7371884399}"/>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84578" b="8147"/>
          <a:stretch/>
        </p:blipFill>
        <p:spPr bwMode="auto">
          <a:xfrm>
            <a:off x="8633681" y="1739002"/>
            <a:ext cx="1455541" cy="4887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5C1895-71C9-4E8A-B6D8-7BE283621C55}"/>
              </a:ext>
            </a:extLst>
          </p:cNvPr>
          <p:cNvSpPr txBox="1"/>
          <p:nvPr/>
        </p:nvSpPr>
        <p:spPr>
          <a:xfrm>
            <a:off x="10089222" y="5980090"/>
            <a:ext cx="2029723" cy="646331"/>
          </a:xfrm>
          <a:prstGeom prst="rect">
            <a:avLst/>
          </a:prstGeom>
          <a:noFill/>
        </p:spPr>
        <p:txBody>
          <a:bodyPr wrap="none" rtlCol="0">
            <a:spAutoFit/>
          </a:bodyPr>
          <a:lstStyle/>
          <a:p>
            <a:r>
              <a:rPr lang="en-US" dirty="0">
                <a:solidFill>
                  <a:schemeClr val="bg1"/>
                </a:solidFill>
              </a:rPr>
              <a:t>Jessica Donaldson</a:t>
            </a:r>
          </a:p>
          <a:p>
            <a:r>
              <a:rPr lang="en-US" dirty="0" err="1">
                <a:solidFill>
                  <a:schemeClr val="bg1"/>
                </a:solidFill>
              </a:rPr>
              <a:t>astrobites</a:t>
            </a:r>
            <a:r>
              <a:rPr lang="en-US" dirty="0">
                <a:solidFill>
                  <a:schemeClr val="bg1"/>
                </a:solidFill>
              </a:rPr>
              <a:t>, 2013</a:t>
            </a:r>
          </a:p>
        </p:txBody>
      </p:sp>
    </p:spTree>
    <p:extLst>
      <p:ext uri="{BB962C8B-B14F-4D97-AF65-F5344CB8AC3E}">
        <p14:creationId xmlns:p14="http://schemas.microsoft.com/office/powerpoint/2010/main" val="3602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F63E-7843-462D-A802-C5B95B6ED82A}"/>
              </a:ext>
            </a:extLst>
          </p:cNvPr>
          <p:cNvSpPr>
            <a:spLocks noGrp="1"/>
          </p:cNvSpPr>
          <p:nvPr>
            <p:ph type="title"/>
          </p:nvPr>
        </p:nvSpPr>
        <p:spPr/>
        <p:txBody>
          <a:bodyPr/>
          <a:lstStyle/>
          <a:p>
            <a:r>
              <a:rPr lang="en-US" dirty="0"/>
              <a:t>Problem Definition</a:t>
            </a:r>
          </a:p>
        </p:txBody>
      </p:sp>
      <p:sp>
        <p:nvSpPr>
          <p:cNvPr id="3" name="Content Placeholder 2">
            <a:extLst>
              <a:ext uri="{FF2B5EF4-FFF2-40B4-BE49-F238E27FC236}">
                <a16:creationId xmlns:a16="http://schemas.microsoft.com/office/drawing/2014/main" id="{30398F8B-AF42-46B3-A70D-94971DDCF24D}"/>
              </a:ext>
            </a:extLst>
          </p:cNvPr>
          <p:cNvSpPr>
            <a:spLocks noGrp="1"/>
          </p:cNvSpPr>
          <p:nvPr>
            <p:ph idx="1"/>
          </p:nvPr>
        </p:nvSpPr>
        <p:spPr/>
        <p:txBody>
          <a:bodyPr/>
          <a:lstStyle/>
          <a:p>
            <a:r>
              <a:rPr lang="en-US" dirty="0">
                <a:solidFill>
                  <a:schemeClr val="bg1"/>
                </a:solidFill>
              </a:rPr>
              <a:t>Let </a:t>
            </a:r>
            <a:r>
              <a:rPr lang="en-US" i="1" dirty="0">
                <a:solidFill>
                  <a:schemeClr val="bg1"/>
                </a:solidFill>
              </a:rPr>
              <a:t>X</a:t>
            </a:r>
            <a:r>
              <a:rPr lang="en-US" i="1" baseline="-25000" dirty="0">
                <a:solidFill>
                  <a:schemeClr val="bg1"/>
                </a:solidFill>
              </a:rPr>
              <a:t>1</a:t>
            </a:r>
            <a:r>
              <a:rPr lang="en-US" i="1" dirty="0">
                <a:solidFill>
                  <a:schemeClr val="bg1"/>
                </a:solidFill>
              </a:rPr>
              <a:t> </a:t>
            </a:r>
            <a:r>
              <a:rPr lang="en-US" dirty="0">
                <a:solidFill>
                  <a:schemeClr val="bg1"/>
                </a:solidFill>
              </a:rPr>
              <a:t>be all the images from one observing sequence</a:t>
            </a:r>
          </a:p>
          <a:p>
            <a:r>
              <a:rPr lang="en-US" dirty="0">
                <a:solidFill>
                  <a:schemeClr val="bg1"/>
                </a:solidFill>
              </a:rPr>
              <a:t>Let </a:t>
            </a:r>
            <a:r>
              <a:rPr lang="en-US" i="1" dirty="0">
                <a:solidFill>
                  <a:schemeClr val="bg1"/>
                </a:solidFill>
              </a:rPr>
              <a:t>X</a:t>
            </a:r>
            <a:r>
              <a:rPr lang="en-US" i="1" baseline="-25000" dirty="0">
                <a:solidFill>
                  <a:schemeClr val="bg1"/>
                </a:solidFill>
              </a:rPr>
              <a:t>2</a:t>
            </a:r>
            <a:r>
              <a:rPr lang="en-US" i="1" dirty="0">
                <a:solidFill>
                  <a:schemeClr val="bg1"/>
                </a:solidFill>
              </a:rPr>
              <a:t> </a:t>
            </a:r>
            <a:r>
              <a:rPr lang="en-US" dirty="0">
                <a:solidFill>
                  <a:schemeClr val="bg1"/>
                </a:solidFill>
              </a:rPr>
              <a:t>be the same data, derotated</a:t>
            </a:r>
          </a:p>
          <a:p>
            <a:endParaRPr lang="en-US" dirty="0">
              <a:solidFill>
                <a:schemeClr val="bg1"/>
              </a:solidFill>
            </a:endParaRPr>
          </a:p>
          <a:p>
            <a:r>
              <a:rPr lang="en-US" dirty="0">
                <a:solidFill>
                  <a:schemeClr val="bg1"/>
                </a:solidFill>
              </a:rPr>
              <a:t>Columns of </a:t>
            </a:r>
            <a:r>
              <a:rPr lang="en-US" i="1" dirty="0" err="1">
                <a:solidFill>
                  <a:schemeClr val="bg1"/>
                </a:solidFill>
              </a:rPr>
              <a:t>X</a:t>
            </a:r>
            <a:r>
              <a:rPr lang="en-US" i="1" baseline="-25000" dirty="0" err="1">
                <a:solidFill>
                  <a:schemeClr val="bg1"/>
                </a:solidFill>
              </a:rPr>
              <a:t>n</a:t>
            </a:r>
            <a:r>
              <a:rPr lang="en-US" baseline="-25000" dirty="0">
                <a:solidFill>
                  <a:schemeClr val="bg1"/>
                </a:solidFill>
              </a:rPr>
              <a:t> </a:t>
            </a:r>
            <a:r>
              <a:rPr lang="en-US" dirty="0">
                <a:solidFill>
                  <a:schemeClr val="bg1"/>
                </a:solidFill>
              </a:rPr>
              <a:t>are single vectorized images</a:t>
            </a:r>
          </a:p>
        </p:txBody>
      </p:sp>
      <p:sp>
        <p:nvSpPr>
          <p:cNvPr id="4" name="TextBox 3">
            <a:extLst>
              <a:ext uri="{FF2B5EF4-FFF2-40B4-BE49-F238E27FC236}">
                <a16:creationId xmlns:a16="http://schemas.microsoft.com/office/drawing/2014/main" id="{8A7A4440-8CD8-4044-B566-31E547893E3D}"/>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t>
            </a:r>
            <a:r>
              <a:rPr lang="en-US" b="1" dirty="0">
                <a:solidFill>
                  <a:schemeClr val="accent4">
                    <a:lumMod val="75000"/>
                  </a:schemeClr>
                </a:solidFill>
              </a:rPr>
              <a:t>Application</a:t>
            </a:r>
            <a:r>
              <a:rPr lang="en-US" b="1" dirty="0">
                <a:solidFill>
                  <a:schemeClr val="bg1"/>
                </a:solidFill>
              </a:rPr>
              <a:t> | Mode Thresholding | Methodology | Results | Conclusion </a:t>
            </a:r>
          </a:p>
        </p:txBody>
      </p:sp>
      <p:pic>
        <p:nvPicPr>
          <p:cNvPr id="6" name="Picture 5">
            <a:extLst>
              <a:ext uri="{FF2B5EF4-FFF2-40B4-BE49-F238E27FC236}">
                <a16:creationId xmlns:a16="http://schemas.microsoft.com/office/drawing/2014/main" id="{82CA036E-74FE-48CC-BB5B-2E89112A5EC3}"/>
              </a:ext>
            </a:extLst>
          </p:cNvPr>
          <p:cNvPicPr>
            <a:picLocks noChangeAspect="1"/>
          </p:cNvPicPr>
          <p:nvPr/>
        </p:nvPicPr>
        <p:blipFill rotWithShape="1">
          <a:blip r:embed="rId3"/>
          <a:srcRect l="-1" t="1179" r="1906" b="3385"/>
          <a:stretch/>
        </p:blipFill>
        <p:spPr>
          <a:xfrm>
            <a:off x="2971131" y="3710763"/>
            <a:ext cx="3195753" cy="2465711"/>
          </a:xfrm>
          <a:prstGeom prst="rect">
            <a:avLst/>
          </a:prstGeom>
          <a:ln>
            <a:solidFill>
              <a:schemeClr val="bg1"/>
            </a:solidFill>
          </a:ln>
        </p:spPr>
      </p:pic>
      <p:cxnSp>
        <p:nvCxnSpPr>
          <p:cNvPr id="7" name="Straight Arrow Connector 6">
            <a:extLst>
              <a:ext uri="{FF2B5EF4-FFF2-40B4-BE49-F238E27FC236}">
                <a16:creationId xmlns:a16="http://schemas.microsoft.com/office/drawing/2014/main" id="{EA3DEE38-67AD-4822-868E-7A8B7239CF7A}"/>
              </a:ext>
            </a:extLst>
          </p:cNvPr>
          <p:cNvCxnSpPr>
            <a:cxnSpLocks/>
          </p:cNvCxnSpPr>
          <p:nvPr/>
        </p:nvCxnSpPr>
        <p:spPr>
          <a:xfrm>
            <a:off x="6687879" y="4928394"/>
            <a:ext cx="1048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8" name="Picture 7">
            <a:extLst>
              <a:ext uri="{FF2B5EF4-FFF2-40B4-BE49-F238E27FC236}">
                <a16:creationId xmlns:a16="http://schemas.microsoft.com/office/drawing/2014/main" id="{871E9AB2-DD14-4659-9F19-237ED46543A0}"/>
              </a:ext>
            </a:extLst>
          </p:cNvPr>
          <p:cNvPicPr>
            <a:picLocks noChangeAspect="1"/>
          </p:cNvPicPr>
          <p:nvPr/>
        </p:nvPicPr>
        <p:blipFill>
          <a:blip r:embed="rId4"/>
          <a:stretch>
            <a:fillRect/>
          </a:stretch>
        </p:blipFill>
        <p:spPr>
          <a:xfrm flipH="1">
            <a:off x="8475214" y="3075236"/>
            <a:ext cx="523887" cy="3706317"/>
          </a:xfrm>
          <a:prstGeom prst="rect">
            <a:avLst/>
          </a:prstGeom>
          <a:ln>
            <a:solidFill>
              <a:schemeClr val="bg1"/>
            </a:solidFill>
          </a:ln>
        </p:spPr>
      </p:pic>
      <p:sp>
        <p:nvSpPr>
          <p:cNvPr id="10" name="Slide Number Placeholder 9">
            <a:extLst>
              <a:ext uri="{FF2B5EF4-FFF2-40B4-BE49-F238E27FC236}">
                <a16:creationId xmlns:a16="http://schemas.microsoft.com/office/drawing/2014/main" id="{232F2B2A-002E-4B72-B5FD-6D0AB4CA8357}"/>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07319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D83EEAD3-1939-4F68-84D4-A89F46675C2D}"/>
                  </a:ext>
                </a:extLst>
              </p:cNvPr>
              <p:cNvSpPr txBox="1">
                <a:spLocks/>
              </p:cNvSpPr>
              <p:nvPr/>
            </p:nvSpPr>
            <p:spPr>
              <a:xfrm>
                <a:off x="375845" y="2024851"/>
                <a:ext cx="4227767" cy="5120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spcAft>
                    <a:spcPts val="1000"/>
                  </a:spcAft>
                  <a:buFont typeface="+mj-lt"/>
                  <a:buAutoNum type="arabicPeriod"/>
                </a:pPr>
                <a14:m>
                  <m:oMath xmlns:m="http://schemas.openxmlformats.org/officeDocument/2006/math">
                    <m:r>
                      <m:rPr>
                        <m:nor/>
                      </m:rPr>
                      <a:rPr lang="en-US" b="0" i="0" dirty="0" smtClean="0">
                        <a:solidFill>
                          <a:schemeClr val="bg1"/>
                        </a:solidFill>
                      </a:rPr>
                      <m:t>Image</m:t>
                    </m:r>
                    <m:r>
                      <m:rPr>
                        <m:nor/>
                      </m:rPr>
                      <a:rPr lang="en-US" b="0" i="0" dirty="0" smtClean="0">
                        <a:solidFill>
                          <a:schemeClr val="bg1"/>
                        </a:solidFill>
                      </a:rPr>
                      <m:t>−</m:t>
                    </m:r>
                    <m:r>
                      <m:rPr>
                        <m:nor/>
                      </m:rPr>
                      <a:rPr lang="en-US" b="0" i="0" dirty="0" smtClean="0">
                        <a:solidFill>
                          <a:schemeClr val="bg1"/>
                        </a:solidFill>
                      </a:rPr>
                      <m:t>Image</m:t>
                    </m:r>
                    <m:r>
                      <m:rPr>
                        <m:nor/>
                      </m:rPr>
                      <a:rPr lang="en-US" b="0" i="0" dirty="0" smtClean="0">
                        <a:solidFill>
                          <a:schemeClr val="bg1"/>
                        </a:solidFill>
                      </a:rPr>
                      <m:t>       </m:t>
                    </m:r>
                    <m:r>
                      <m:rPr>
                        <m:nor/>
                      </m:rPr>
                      <a:rPr lang="en-US" dirty="0" smtClean="0">
                        <a:solidFill>
                          <a:schemeClr val="bg1"/>
                        </a:solidFill>
                      </a:rPr>
                      <m:t>Covariance</m:t>
                    </m:r>
                    <m:r>
                      <m:rPr>
                        <m:nor/>
                      </m:rPr>
                      <a:rPr lang="en-US" dirty="0" smtClean="0">
                        <a:solidFill>
                          <a:schemeClr val="bg1"/>
                        </a:solidFill>
                      </a:rPr>
                      <m:t> </m:t>
                    </m:r>
                    <m:r>
                      <m:rPr>
                        <m:nor/>
                      </m:rPr>
                      <a:rPr lang="en-US" dirty="0" smtClean="0">
                        <a:solidFill>
                          <a:schemeClr val="bg1"/>
                        </a:solidFill>
                      </a:rPr>
                      <m:t>Matrices</m:t>
                    </m:r>
                  </m:oMath>
                </a14:m>
                <a:endParaRPr lang="en-US" sz="1200" dirty="0">
                  <a:solidFill>
                    <a:schemeClr val="bg1"/>
                  </a:solidFill>
                </a:endParaRPr>
              </a:p>
              <a:p>
                <a:pPr marL="457200" indent="-457200">
                  <a:spcAft>
                    <a:spcPts val="1000"/>
                  </a:spcAft>
                  <a:buFont typeface="+mj-lt"/>
                  <a:buAutoNum type="arabicPeriod"/>
                </a:pPr>
                <a:endParaRPr lang="en-US" sz="1200" dirty="0">
                  <a:solidFill>
                    <a:schemeClr val="bg1"/>
                  </a:solidFill>
                </a:endParaRPr>
              </a:p>
              <a:p>
                <a:pPr marL="457200" indent="-457200">
                  <a:spcAft>
                    <a:spcPts val="1000"/>
                  </a:spcAft>
                  <a:buFont typeface="+mj-lt"/>
                  <a:buAutoNum type="arabicPeriod"/>
                </a:pPr>
                <a:r>
                  <a:rPr lang="en-US" dirty="0">
                    <a:solidFill>
                      <a:schemeClr val="bg1"/>
                    </a:solidFill>
                  </a:rPr>
                  <a:t>Composite Covariance Eigenvalue Decomposition</a:t>
                </a:r>
              </a:p>
              <a:p>
                <a:pPr marL="457200" indent="-457200">
                  <a:spcAft>
                    <a:spcPts val="1000"/>
                  </a:spcAft>
                  <a:buFont typeface="+mj-lt"/>
                  <a:buAutoNum type="arabicPeriod"/>
                </a:pPr>
                <a:endParaRPr lang="en-US" sz="1200" dirty="0">
                  <a:solidFill>
                    <a:schemeClr val="bg1"/>
                  </a:solidFill>
                </a:endParaRPr>
              </a:p>
              <a:p>
                <a:pPr marL="457200" indent="-457200">
                  <a:spcAft>
                    <a:spcPts val="1000"/>
                  </a:spcAft>
                  <a:buFont typeface="+mj-lt"/>
                  <a:buAutoNum type="arabicPeriod"/>
                </a:pPr>
                <a:r>
                  <a:rPr lang="en-US" dirty="0">
                    <a:solidFill>
                      <a:schemeClr val="bg1"/>
                    </a:solidFill>
                  </a:rPr>
                  <a:t>Whitening Matrix</a:t>
                </a:r>
              </a:p>
              <a:p>
                <a:pPr marL="457200" indent="-457200">
                  <a:spcAft>
                    <a:spcPts val="1000"/>
                  </a:spcAft>
                  <a:buFont typeface="+mj-lt"/>
                  <a:buAutoNum type="arabicPeriod"/>
                </a:pPr>
                <a:endParaRPr lang="en-US" sz="1200" dirty="0">
                  <a:solidFill>
                    <a:schemeClr val="bg1"/>
                  </a:solidFill>
                </a:endParaRPr>
              </a:p>
              <a:p>
                <a:pPr marL="457200" indent="-457200">
                  <a:spcAft>
                    <a:spcPts val="1000"/>
                  </a:spcAft>
                  <a:buFont typeface="+mj-lt"/>
                  <a:buAutoNum type="arabicPeriod"/>
                </a:pPr>
                <a:r>
                  <a:rPr lang="en-US" dirty="0">
                    <a:solidFill>
                      <a:schemeClr val="bg1"/>
                    </a:solidFill>
                  </a:rPr>
                  <a:t>Whitened, Normalized Data</a:t>
                </a:r>
              </a:p>
            </p:txBody>
          </p:sp>
        </mc:Choice>
        <mc:Fallback xmlns="">
          <p:sp>
            <p:nvSpPr>
              <p:cNvPr id="11" name="Content Placeholder 2">
                <a:extLst>
                  <a:ext uri="{FF2B5EF4-FFF2-40B4-BE49-F238E27FC236}">
                    <a16:creationId xmlns:a16="http://schemas.microsoft.com/office/drawing/2014/main" id="{D83EEAD3-1939-4F68-84D4-A89F46675C2D}"/>
                  </a:ext>
                </a:extLst>
              </p:cNvPr>
              <p:cNvSpPr txBox="1">
                <a:spLocks noRot="1" noChangeAspect="1" noMove="1" noResize="1" noEditPoints="1" noAdjustHandles="1" noChangeArrowheads="1" noChangeShapeType="1" noTextEdit="1"/>
              </p:cNvSpPr>
              <p:nvPr/>
            </p:nvSpPr>
            <p:spPr>
              <a:xfrm>
                <a:off x="375845" y="2024851"/>
                <a:ext cx="4227767" cy="5120228"/>
              </a:xfrm>
              <a:prstGeom prst="rect">
                <a:avLst/>
              </a:prstGeom>
              <a:blipFill>
                <a:blip r:embed="rId5"/>
                <a:stretch>
                  <a:fillRect l="-2165" t="-1429" r="-1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DFE9A47-DBD0-4E58-8264-0187CB1E324D}"/>
                  </a:ext>
                </a:extLst>
              </p:cNvPr>
              <p:cNvSpPr>
                <a:spLocks noGrp="1"/>
              </p:cNvSpPr>
              <p:nvPr>
                <p:ph type="title"/>
              </p:nvPr>
            </p:nvSpPr>
            <p:spPr>
              <a:xfrm>
                <a:off x="666748" y="569031"/>
                <a:ext cx="9613861" cy="1080938"/>
              </a:xfrm>
            </p:spPr>
            <p:txBody>
              <a:bodyPr/>
              <a:lstStyle/>
              <a:p>
                <a:r>
                  <a:rPr lang="en-US" dirty="0"/>
                  <a:t>Solving     </a:t>
                </a:r>
                <a14:m>
                  <m:oMath xmlns:m="http://schemas.openxmlformats.org/officeDocument/2006/math">
                    <m:m>
                      <m:mPr>
                        <m:mcs>
                          <m:mc>
                            <m:mcPr>
                              <m:count m:val="1"/>
                              <m:mcJc m:val="center"/>
                            </m:mcPr>
                          </m:mc>
                        </m:mcs>
                        <m:ctrlPr>
                          <a:rPr lang="en-US" i="1" smtClean="0">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𝑎𝑟𝑔𝑚𝑎𝑥</m:t>
                          </m:r>
                        </m:e>
                      </m:mr>
                      <m:mr>
                        <m:e>
                          <m:r>
                            <a:rPr lang="en-US" i="1">
                              <a:solidFill>
                                <a:schemeClr val="tx1"/>
                              </a:solidFill>
                              <a:latin typeface="Cambria Math" panose="02040503050406030204" pitchFamily="18" charset="0"/>
                            </a:rPr>
                            <m:t>𝑤</m:t>
                          </m:r>
                        </m:e>
                      </m:mr>
                    </m:m>
                    <m:f>
                      <m:fPr>
                        <m:ctrlPr>
                          <a:rPr lang="en-US" i="1">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𝑤</m:t>
                                </m:r>
                              </m:e>
                            </m:d>
                          </m:e>
                          <m:sup>
                            <m:r>
                              <a:rPr lang="en-US" i="1">
                                <a:solidFill>
                                  <a:schemeClr val="tx1"/>
                                </a:solidFill>
                                <a:latin typeface="Cambria Math" panose="02040503050406030204" pitchFamily="18" charset="0"/>
                              </a:rPr>
                              <m:t>2</m:t>
                            </m:r>
                          </m:sup>
                        </m:sSup>
                      </m:num>
                      <m:den>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𝑤</m:t>
                                </m:r>
                              </m:e>
                            </m:d>
                          </m:e>
                          <m:sup>
                            <m:r>
                              <a:rPr lang="en-US" i="1">
                                <a:solidFill>
                                  <a:schemeClr val="tx1"/>
                                </a:solidFill>
                                <a:latin typeface="Cambria Math" panose="02040503050406030204" pitchFamily="18" charset="0"/>
                              </a:rPr>
                              <m:t>2</m:t>
                            </m:r>
                          </m:sup>
                        </m:sSup>
                      </m:den>
                    </m:f>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𝑤</m:t>
                        </m:r>
                      </m:e>
                    </m:d>
                    <m:r>
                      <a:rPr lang="en-US" i="1">
                        <a:solidFill>
                          <a:schemeClr val="tx1"/>
                        </a:solidFill>
                        <a:latin typeface="Cambria Math" panose="02040503050406030204" pitchFamily="18" charset="0"/>
                      </a:rPr>
                      <m:t>=1</m:t>
                    </m:r>
                  </m:oMath>
                </a14:m>
                <a:endParaRPr lang="en-US" dirty="0"/>
              </a:p>
            </p:txBody>
          </p:sp>
        </mc:Choice>
        <mc:Fallback xmlns="">
          <p:sp>
            <p:nvSpPr>
              <p:cNvPr id="2" name="Title 1">
                <a:extLst>
                  <a:ext uri="{FF2B5EF4-FFF2-40B4-BE49-F238E27FC236}">
                    <a16:creationId xmlns:a16="http://schemas.microsoft.com/office/drawing/2014/main" id="{ADFE9A47-DBD0-4E58-8264-0187CB1E324D}"/>
                  </a:ext>
                </a:extLst>
              </p:cNvPr>
              <p:cNvSpPr>
                <a:spLocks noGrp="1" noRot="1" noChangeAspect="1" noMove="1" noResize="1" noEditPoints="1" noAdjustHandles="1" noChangeArrowheads="1" noChangeShapeType="1" noTextEdit="1"/>
              </p:cNvSpPr>
              <p:nvPr>
                <p:ph type="title"/>
              </p:nvPr>
            </p:nvSpPr>
            <p:spPr>
              <a:xfrm>
                <a:off x="666748" y="569031"/>
                <a:ext cx="9613861" cy="1080938"/>
              </a:xfrm>
              <a:blipFill>
                <a:blip r:embed="rId4"/>
                <a:stretch>
                  <a:fillRect l="-190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D4D49C2-EED7-408C-8489-C1E29725432B}"/>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t>
            </a:r>
            <a:r>
              <a:rPr lang="en-US" b="1" dirty="0">
                <a:solidFill>
                  <a:schemeClr val="accent4">
                    <a:lumMod val="75000"/>
                  </a:schemeClr>
                </a:solidFill>
              </a:rPr>
              <a:t>Application</a:t>
            </a:r>
            <a:r>
              <a:rPr lang="en-US" b="1" dirty="0">
                <a:solidFill>
                  <a:schemeClr val="bg1"/>
                </a:solidFill>
              </a:rPr>
              <a:t> | Mode Thresholding | Methodology | Results | Conclusion </a:t>
            </a:r>
          </a:p>
        </p:txBody>
      </p:sp>
      <p:sp>
        <p:nvSpPr>
          <p:cNvPr id="5" name="Slide Number Placeholder 4">
            <a:extLst>
              <a:ext uri="{FF2B5EF4-FFF2-40B4-BE49-F238E27FC236}">
                <a16:creationId xmlns:a16="http://schemas.microsoft.com/office/drawing/2014/main" id="{B5177D34-7063-4EF5-BAAF-AEF45A420752}"/>
              </a:ext>
            </a:extLst>
          </p:cNvPr>
          <p:cNvSpPr>
            <a:spLocks noGrp="1"/>
          </p:cNvSpPr>
          <p:nvPr>
            <p:ph type="sldNum" sz="quarter" idx="12"/>
          </p:nvPr>
        </p:nvSpPr>
        <p:spPr/>
        <p:txBody>
          <a:bodyPr/>
          <a:lstStyle/>
          <a:p>
            <a:fld id="{D57F1E4F-1CFF-5643-939E-02111984F565}" type="slidenum">
              <a:rPr lang="en-US" smtClean="0"/>
              <a:t>5</a:t>
            </a:fld>
            <a:endParaRPr lang="en-US" dirty="0"/>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BA7BA6F-1A6A-4F39-AA61-700B937858E0}"/>
                  </a:ext>
                </a:extLst>
              </p:cNvPr>
              <p:cNvSpPr/>
              <p:nvPr/>
            </p:nvSpPr>
            <p:spPr>
              <a:xfrm>
                <a:off x="4965119" y="1926415"/>
                <a:ext cx="1843133" cy="9191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1">
                              <a:solidFill>
                                <a:schemeClr val="bg1"/>
                              </a:solidFill>
                              <a:latin typeface="Cambria Math" panose="02040503050406030204" pitchFamily="18" charset="0"/>
                            </a:rPr>
                            <m:t>𝑛</m:t>
                          </m:r>
                        </m:sub>
                      </m:sSub>
                      <m:r>
                        <a:rPr lang="en-US" sz="2400" i="0">
                          <a:solidFill>
                            <a:schemeClr val="bg1"/>
                          </a:solidFill>
                          <a:latin typeface="Cambria Math" panose="02040503050406030204" pitchFamily="18" charset="0"/>
                        </a:rPr>
                        <m:t>=</m:t>
                      </m:r>
                      <m:f>
                        <m:fPr>
                          <m:ctrlPr>
                            <a:rPr lang="en-US" sz="2400" i="1">
                              <a:solidFill>
                                <a:schemeClr val="bg1"/>
                              </a:solidFill>
                              <a:latin typeface="Cambria Math" panose="02040503050406030204" pitchFamily="18" charset="0"/>
                            </a:rPr>
                          </m:ctrlPr>
                        </m:fPr>
                        <m:num>
                          <m:sSup>
                            <m:sSupPr>
                              <m:ctrlPr>
                                <a:rPr lang="en-US" sz="2400" i="1">
                                  <a:solidFill>
                                    <a:schemeClr val="bg1"/>
                                  </a:solidFill>
                                  <a:latin typeface="Cambria Math" panose="02040503050406030204" pitchFamily="18" charset="0"/>
                                </a:rPr>
                              </m:ctrlPr>
                            </m:sSupPr>
                            <m:e>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𝑋</m:t>
                                  </m:r>
                                </m:e>
                                <m:sub>
                                  <m:r>
                                    <a:rPr lang="en-US" sz="2400" i="1">
                                      <a:solidFill>
                                        <a:schemeClr val="bg1"/>
                                      </a:solidFill>
                                      <a:latin typeface="Cambria Math" panose="02040503050406030204" pitchFamily="18" charset="0"/>
                                    </a:rPr>
                                    <m:t>𝑛</m:t>
                                  </m:r>
                                </m:sub>
                              </m:sSub>
                            </m:e>
                            <m:sup>
                              <m:r>
                                <a:rPr lang="en-US" sz="2400" i="1">
                                  <a:solidFill>
                                    <a:schemeClr val="bg1"/>
                                  </a:solidFill>
                                  <a:latin typeface="Cambria Math" panose="02040503050406030204" pitchFamily="18" charset="0"/>
                                </a:rPr>
                                <m:t>𝑇</m:t>
                              </m:r>
                            </m:sup>
                          </m:sSup>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𝑋</m:t>
                              </m:r>
                            </m:e>
                            <m:sub>
                              <m:r>
                                <a:rPr lang="en-US" sz="2400" i="1">
                                  <a:solidFill>
                                    <a:schemeClr val="bg1"/>
                                  </a:solidFill>
                                  <a:latin typeface="Cambria Math" panose="02040503050406030204" pitchFamily="18" charset="0"/>
                                </a:rPr>
                                <m:t>𝑛</m:t>
                              </m:r>
                            </m:sub>
                          </m:sSub>
                        </m:num>
                        <m:den>
                          <m:r>
                            <a:rPr lang="en-US" sz="2400" i="1">
                              <a:solidFill>
                                <a:schemeClr val="bg1"/>
                              </a:solidFill>
                              <a:latin typeface="Cambria Math" panose="02040503050406030204" pitchFamily="18" charset="0"/>
                            </a:rPr>
                            <m:t>𝑝</m:t>
                          </m:r>
                          <m:r>
                            <a:rPr lang="en-US" sz="2400" i="0">
                              <a:solidFill>
                                <a:schemeClr val="bg1"/>
                              </a:solidFill>
                              <a:latin typeface="Cambria Math" panose="02040503050406030204" pitchFamily="18" charset="0"/>
                            </a:rPr>
                            <m:t>−1</m:t>
                          </m:r>
                        </m:den>
                      </m:f>
                    </m:oMath>
                  </m:oMathPara>
                </a14:m>
                <a:endParaRPr lang="en-US" dirty="0">
                  <a:solidFill>
                    <a:schemeClr val="bg1"/>
                  </a:solidFill>
                </a:endParaRPr>
              </a:p>
            </p:txBody>
          </p:sp>
        </mc:Choice>
        <mc:Fallback>
          <p:sp>
            <p:nvSpPr>
              <p:cNvPr id="3" name="Rectangle 2">
                <a:extLst>
                  <a:ext uri="{FF2B5EF4-FFF2-40B4-BE49-F238E27FC236}">
                    <a16:creationId xmlns:a16="http://schemas.microsoft.com/office/drawing/2014/main" id="{8BA7BA6F-1A6A-4F39-AA61-700B937858E0}"/>
                  </a:ext>
                </a:extLst>
              </p:cNvPr>
              <p:cNvSpPr>
                <a:spLocks noRot="1" noChangeAspect="1" noMove="1" noResize="1" noEditPoints="1" noAdjustHandles="1" noChangeArrowheads="1" noChangeShapeType="1" noTextEdit="1"/>
              </p:cNvSpPr>
              <p:nvPr/>
            </p:nvSpPr>
            <p:spPr>
              <a:xfrm>
                <a:off x="4965119" y="1926415"/>
                <a:ext cx="1843133" cy="91916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7475611-9A6C-4D68-A2BB-B73CB1204CA8}"/>
                  </a:ext>
                </a:extLst>
              </p:cNvPr>
              <p:cNvSpPr/>
              <p:nvPr/>
            </p:nvSpPr>
            <p:spPr>
              <a:xfrm>
                <a:off x="4965119" y="3459250"/>
                <a:ext cx="3284041" cy="484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rPr>
                        <m:t>𝑆</m:t>
                      </m:r>
                      <m:r>
                        <a:rPr lang="en-US" sz="2400" i="0">
                          <a:solidFill>
                            <a:schemeClr val="bg1"/>
                          </a:solidFill>
                          <a:latin typeface="Cambria Math" panose="02040503050406030204" pitchFamily="18" charset="0"/>
                        </a:rPr>
                        <m:t>= </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0">
                              <a:solidFill>
                                <a:schemeClr val="bg1"/>
                              </a:solidFill>
                              <a:latin typeface="Cambria Math" panose="02040503050406030204" pitchFamily="18" charset="0"/>
                            </a:rPr>
                            <m:t>1</m:t>
                          </m:r>
                        </m:sub>
                      </m:sSub>
                      <m:r>
                        <a:rPr lang="en-US" sz="2400" i="0">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0">
                              <a:solidFill>
                                <a:schemeClr val="bg1"/>
                              </a:solidFill>
                              <a:latin typeface="Cambria Math" panose="02040503050406030204" pitchFamily="18" charset="0"/>
                            </a:rPr>
                            <m:t>2</m:t>
                          </m:r>
                        </m:sub>
                      </m:sSub>
                      <m:r>
                        <a:rPr lang="en-US" sz="2400" i="0">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𝑈</m:t>
                          </m:r>
                        </m:e>
                        <m:sub>
                          <m:r>
                            <a:rPr lang="en-US" sz="2400" i="0">
                              <a:solidFill>
                                <a:schemeClr val="bg1"/>
                              </a:solidFill>
                              <a:latin typeface="Cambria Math" panose="02040503050406030204" pitchFamily="18" charset="0"/>
                            </a:rPr>
                            <m:t>0</m:t>
                          </m:r>
                        </m:sub>
                      </m:sSub>
                      <m:r>
                        <a:rPr lang="en-US" sz="2400" i="1">
                          <a:solidFill>
                            <a:schemeClr val="bg1"/>
                          </a:solidFill>
                          <a:latin typeface="Cambria Math" panose="02040503050406030204" pitchFamily="18" charset="0"/>
                        </a:rPr>
                        <m:t>𝛴</m:t>
                      </m:r>
                      <m:sSup>
                        <m:sSupPr>
                          <m:ctrlPr>
                            <a:rPr lang="en-US" sz="2400" i="1">
                              <a:solidFill>
                                <a:schemeClr val="bg1"/>
                              </a:solidFill>
                              <a:latin typeface="Cambria Math" panose="02040503050406030204" pitchFamily="18" charset="0"/>
                            </a:rPr>
                          </m:ctrlPr>
                        </m:sSupPr>
                        <m:e>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𝑈</m:t>
                              </m:r>
                            </m:e>
                            <m:sub>
                              <m:r>
                                <a:rPr lang="en-US" sz="2400" i="0">
                                  <a:solidFill>
                                    <a:schemeClr val="bg1"/>
                                  </a:solidFill>
                                  <a:latin typeface="Cambria Math" panose="02040503050406030204" pitchFamily="18" charset="0"/>
                                </a:rPr>
                                <m:t>0</m:t>
                              </m:r>
                            </m:sub>
                          </m:sSub>
                        </m:e>
                        <m:sup>
                          <m:r>
                            <a:rPr lang="en-US" sz="2400" i="1">
                              <a:solidFill>
                                <a:schemeClr val="bg1"/>
                              </a:solidFill>
                              <a:latin typeface="Cambria Math" panose="02040503050406030204" pitchFamily="18" charset="0"/>
                            </a:rPr>
                            <m:t>𝑇</m:t>
                          </m:r>
                        </m:sup>
                      </m:sSup>
                    </m:oMath>
                  </m:oMathPara>
                </a14:m>
                <a:endParaRPr lang="en-US" sz="2400" dirty="0">
                  <a:solidFill>
                    <a:schemeClr val="bg1"/>
                  </a:solidFill>
                </a:endParaRPr>
              </a:p>
            </p:txBody>
          </p:sp>
        </mc:Choice>
        <mc:Fallback xmlns="">
          <p:sp>
            <p:nvSpPr>
              <p:cNvPr id="6" name="Rectangle 5">
                <a:extLst>
                  <a:ext uri="{FF2B5EF4-FFF2-40B4-BE49-F238E27FC236}">
                    <a16:creationId xmlns:a16="http://schemas.microsoft.com/office/drawing/2014/main" id="{87475611-9A6C-4D68-A2BB-B73CB1204CA8}"/>
                  </a:ext>
                </a:extLst>
              </p:cNvPr>
              <p:cNvSpPr>
                <a:spLocks noRot="1" noChangeAspect="1" noMove="1" noResize="1" noEditPoints="1" noAdjustHandles="1" noChangeArrowheads="1" noChangeShapeType="1" noTextEdit="1"/>
              </p:cNvSpPr>
              <p:nvPr/>
            </p:nvSpPr>
            <p:spPr>
              <a:xfrm>
                <a:off x="4965119" y="3459250"/>
                <a:ext cx="3284041" cy="4840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84F1575-C636-43E8-BCB6-12BFD7BA8912}"/>
                  </a:ext>
                </a:extLst>
              </p:cNvPr>
              <p:cNvSpPr/>
              <p:nvPr/>
            </p:nvSpPr>
            <p:spPr>
              <a:xfrm>
                <a:off x="4965119" y="4625293"/>
                <a:ext cx="2110834" cy="484684"/>
              </a:xfrm>
              <a:prstGeom prst="rect">
                <a:avLst/>
              </a:prstGeom>
            </p:spPr>
            <p:txBody>
              <a:bodyPr wrap="none">
                <a:spAutoFit/>
              </a:bodyPr>
              <a:lstStyle/>
              <a:p>
                <a14:m>
                  <m:oMath xmlns:m="http://schemas.openxmlformats.org/officeDocument/2006/math">
                    <m:r>
                      <a:rPr lang="en-US" sz="24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bg1"/>
                            </a:solidFill>
                            <a:effectLst/>
                            <a:latin typeface="Cambria Math" panose="02040503050406030204" pitchFamily="18" charset="0"/>
                          </a:rPr>
                        </m:ctrlPr>
                      </m:sSupPr>
                      <m:e>
                        <m:r>
                          <a:rPr lang="el-GR"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𝛴</m:t>
                        </m:r>
                      </m:e>
                      <m:sup>
                        <m:f>
                          <m:fPr>
                            <m:type m:val="lin"/>
                            <m:ctrlPr>
                              <a:rPr lang="en-US" sz="2400" i="1">
                                <a:solidFill>
                                  <a:schemeClr val="bg1"/>
                                </a:solidFill>
                                <a:effectLst/>
                                <a:latin typeface="Cambria Math" panose="02040503050406030204" pitchFamily="18" charset="0"/>
                              </a:rPr>
                            </m:ctrlPr>
                          </m:fPr>
                          <m:num>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den>
                        </m:f>
                      </m:sup>
                    </m:sSup>
                    <m:sSup>
                      <m:sSupPr>
                        <m:ctrlPr>
                          <a:rPr lang="en-US" sz="2400" i="1">
                            <a:solidFill>
                              <a:schemeClr val="bg1"/>
                            </a:solidFill>
                            <a:effectLst/>
                            <a:latin typeface="Cambria Math" panose="02040503050406030204" pitchFamily="18" charset="0"/>
                          </a:rPr>
                        </m:ctrlPr>
                      </m:sSupPr>
                      <m:e>
                        <m:sSub>
                          <m:sSubPr>
                            <m:ctrlPr>
                              <a:rPr lang="en-US" sz="2400" i="1">
                                <a:solidFill>
                                  <a:schemeClr val="bg1"/>
                                </a:solidFill>
                                <a:effectLst/>
                                <a:latin typeface="Cambria Math" panose="02040503050406030204" pitchFamily="18" charset="0"/>
                              </a:rPr>
                            </m:ctrlPr>
                          </m:sSubPr>
                          <m:e>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sub>
                        </m:sSub>
                      </m:e>
                      <m:sup>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𝑇</m:t>
                        </m:r>
                      </m:sup>
                    </m:sSup>
                  </m:oMath>
                </a14:m>
                <a:r>
                  <a:rPr lang="en-US" sz="2400" dirty="0">
                    <a:solidFill>
                      <a:schemeClr val="bg1"/>
                    </a:solidFill>
                    <a:latin typeface="Times New Roman" panose="02020603050405020304" pitchFamily="18" charset="0"/>
                    <a:ea typeface="Calibri" panose="020F0502020204030204" pitchFamily="34" charset="0"/>
                  </a:rPr>
                  <a:t>.</a:t>
                </a:r>
                <a:endParaRPr lang="en-US" sz="2400" dirty="0">
                  <a:solidFill>
                    <a:schemeClr val="bg1"/>
                  </a:solidFill>
                </a:endParaRPr>
              </a:p>
            </p:txBody>
          </p:sp>
        </mc:Choice>
        <mc:Fallback xmlns="">
          <p:sp>
            <p:nvSpPr>
              <p:cNvPr id="7" name="Rectangle 6">
                <a:extLst>
                  <a:ext uri="{FF2B5EF4-FFF2-40B4-BE49-F238E27FC236}">
                    <a16:creationId xmlns:a16="http://schemas.microsoft.com/office/drawing/2014/main" id="{184F1575-C636-43E8-BCB6-12BFD7BA8912}"/>
                  </a:ext>
                </a:extLst>
              </p:cNvPr>
              <p:cNvSpPr>
                <a:spLocks noRot="1" noChangeAspect="1" noMove="1" noResize="1" noEditPoints="1" noAdjustHandles="1" noChangeArrowheads="1" noChangeShapeType="1" noTextEdit="1"/>
              </p:cNvSpPr>
              <p:nvPr/>
            </p:nvSpPr>
            <p:spPr>
              <a:xfrm>
                <a:off x="4965119" y="4625293"/>
                <a:ext cx="2110834" cy="484684"/>
              </a:xfrm>
              <a:prstGeom prst="rect">
                <a:avLst/>
              </a:prstGeom>
              <a:blipFill>
                <a:blip r:embed="rId8"/>
                <a:stretch>
                  <a:fillRect t="-5063" r="-3458" b="-291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F907962-B746-4D3D-9BD0-AB7758D7D3F4}"/>
                  </a:ext>
                </a:extLst>
              </p:cNvPr>
              <p:cNvSpPr/>
              <p:nvPr/>
            </p:nvSpPr>
            <p:spPr>
              <a:xfrm>
                <a:off x="4965119" y="5660185"/>
                <a:ext cx="1856662"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chemeClr val="bg1"/>
                              </a:solidFill>
                              <a:latin typeface="Cambria Math" panose="02040503050406030204" pitchFamily="18" charset="0"/>
                            </a:rPr>
                          </m:ctrlPr>
                        </m:accPr>
                        <m:e>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1">
                                  <a:solidFill>
                                    <a:schemeClr val="bg1"/>
                                  </a:solidFill>
                                  <a:latin typeface="Cambria Math" panose="02040503050406030204" pitchFamily="18" charset="0"/>
                                </a:rPr>
                                <m:t>𝑛</m:t>
                              </m:r>
                            </m:sub>
                          </m:sSub>
                        </m:e>
                      </m:acc>
                      <m:r>
                        <a:rPr lang="en-US" sz="2400" i="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𝑃</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1">
                              <a:solidFill>
                                <a:schemeClr val="bg1"/>
                              </a:solidFill>
                              <a:latin typeface="Cambria Math" panose="02040503050406030204" pitchFamily="18" charset="0"/>
                            </a:rPr>
                            <m:t>𝑛</m:t>
                          </m:r>
                        </m:sub>
                      </m:sSub>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𝑃</m:t>
                          </m:r>
                        </m:e>
                        <m:sup>
                          <m:r>
                            <a:rPr lang="en-US" sz="2400" i="1">
                              <a:solidFill>
                                <a:schemeClr val="bg1"/>
                              </a:solidFill>
                              <a:latin typeface="Cambria Math" panose="02040503050406030204" pitchFamily="18" charset="0"/>
                            </a:rPr>
                            <m:t>𝑇</m:t>
                          </m:r>
                        </m:sup>
                      </m:sSup>
                    </m:oMath>
                  </m:oMathPara>
                </a14:m>
                <a:endParaRPr lang="en-US" sz="2400" dirty="0">
                  <a:solidFill>
                    <a:schemeClr val="bg1"/>
                  </a:solidFill>
                </a:endParaRPr>
              </a:p>
            </p:txBody>
          </p:sp>
        </mc:Choice>
        <mc:Fallback xmlns="">
          <p:sp>
            <p:nvSpPr>
              <p:cNvPr id="8" name="Rectangle 7">
                <a:extLst>
                  <a:ext uri="{FF2B5EF4-FFF2-40B4-BE49-F238E27FC236}">
                    <a16:creationId xmlns:a16="http://schemas.microsoft.com/office/drawing/2014/main" id="{8F907962-B746-4D3D-9BD0-AB7758D7D3F4}"/>
                  </a:ext>
                </a:extLst>
              </p:cNvPr>
              <p:cNvSpPr>
                <a:spLocks noRot="1" noChangeAspect="1" noMove="1" noResize="1" noEditPoints="1" noAdjustHandles="1" noChangeArrowheads="1" noChangeShapeType="1" noTextEdit="1"/>
              </p:cNvSpPr>
              <p:nvPr/>
            </p:nvSpPr>
            <p:spPr>
              <a:xfrm>
                <a:off x="4965119" y="5660185"/>
                <a:ext cx="1856662" cy="462434"/>
              </a:xfrm>
              <a:prstGeom prst="rect">
                <a:avLst/>
              </a:prstGeom>
              <a:blipFill>
                <a:blip r:embed="rId9"/>
                <a:stretch>
                  <a:fillRect b="-1333"/>
                </a:stretch>
              </a:blipFill>
            </p:spPr>
            <p:txBody>
              <a:bodyPr/>
              <a:lstStyle/>
              <a:p>
                <a:r>
                  <a:rPr lang="en-US">
                    <a:noFill/>
                  </a:rPr>
                  <a:t> </a:t>
                </a:r>
              </a:p>
            </p:txBody>
          </p:sp>
        </mc:Fallback>
      </mc:AlternateContent>
    </p:spTree>
    <p:extLst>
      <p:ext uri="{BB962C8B-B14F-4D97-AF65-F5344CB8AC3E}">
        <p14:creationId xmlns:p14="http://schemas.microsoft.com/office/powerpoint/2010/main" val="272252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D83EEAD3-1939-4F68-84D4-A89F46675C2D}"/>
                  </a:ext>
                </a:extLst>
              </p:cNvPr>
              <p:cNvSpPr txBox="1">
                <a:spLocks/>
              </p:cNvSpPr>
              <p:nvPr/>
            </p:nvSpPr>
            <p:spPr>
              <a:xfrm>
                <a:off x="375845" y="2024851"/>
                <a:ext cx="4227767" cy="5120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spcAft>
                    <a:spcPts val="1000"/>
                  </a:spcAft>
                  <a:buFont typeface="+mj-lt"/>
                  <a:buAutoNum type="arabicPeriod"/>
                </a:pPr>
                <a14:m>
                  <m:oMath xmlns:m="http://schemas.openxmlformats.org/officeDocument/2006/math">
                    <m:r>
                      <m:rPr>
                        <m:nor/>
                      </m:rPr>
                      <a:rPr lang="en-US" b="0" i="0" dirty="0" smtClean="0">
                        <a:solidFill>
                          <a:schemeClr val="bg1"/>
                        </a:solidFill>
                      </a:rPr>
                      <m:t>Image</m:t>
                    </m:r>
                    <m:r>
                      <m:rPr>
                        <m:nor/>
                      </m:rPr>
                      <a:rPr lang="en-US" b="0" i="0" dirty="0" smtClean="0">
                        <a:solidFill>
                          <a:schemeClr val="bg1"/>
                        </a:solidFill>
                      </a:rPr>
                      <m:t>−</m:t>
                    </m:r>
                    <m:r>
                      <m:rPr>
                        <m:nor/>
                      </m:rPr>
                      <a:rPr lang="en-US" b="0" i="0" dirty="0" smtClean="0">
                        <a:solidFill>
                          <a:schemeClr val="bg1"/>
                        </a:solidFill>
                      </a:rPr>
                      <m:t>Image</m:t>
                    </m:r>
                    <m:r>
                      <m:rPr>
                        <m:nor/>
                      </m:rPr>
                      <a:rPr lang="en-US" b="0" i="0" dirty="0" smtClean="0">
                        <a:solidFill>
                          <a:schemeClr val="bg1"/>
                        </a:solidFill>
                      </a:rPr>
                      <m:t>       </m:t>
                    </m:r>
                    <m:r>
                      <m:rPr>
                        <m:nor/>
                      </m:rPr>
                      <a:rPr lang="en-US" dirty="0" smtClean="0">
                        <a:solidFill>
                          <a:schemeClr val="bg1"/>
                        </a:solidFill>
                      </a:rPr>
                      <m:t>Covariance</m:t>
                    </m:r>
                    <m:r>
                      <m:rPr>
                        <m:nor/>
                      </m:rPr>
                      <a:rPr lang="en-US" dirty="0" smtClean="0">
                        <a:solidFill>
                          <a:schemeClr val="bg1"/>
                        </a:solidFill>
                      </a:rPr>
                      <m:t> </m:t>
                    </m:r>
                    <m:r>
                      <m:rPr>
                        <m:nor/>
                      </m:rPr>
                      <a:rPr lang="en-US" dirty="0" smtClean="0">
                        <a:solidFill>
                          <a:schemeClr val="bg1"/>
                        </a:solidFill>
                      </a:rPr>
                      <m:t>Matrices</m:t>
                    </m:r>
                  </m:oMath>
                </a14:m>
                <a:endParaRPr lang="en-US" sz="1200" dirty="0">
                  <a:solidFill>
                    <a:schemeClr val="bg1"/>
                  </a:solidFill>
                </a:endParaRPr>
              </a:p>
              <a:p>
                <a:pPr marL="457200" indent="-457200">
                  <a:spcAft>
                    <a:spcPts val="1000"/>
                  </a:spcAft>
                  <a:buFont typeface="+mj-lt"/>
                  <a:buAutoNum type="arabicPeriod"/>
                </a:pPr>
                <a:endParaRPr lang="en-US" sz="1200" dirty="0">
                  <a:solidFill>
                    <a:schemeClr val="bg1"/>
                  </a:solidFill>
                </a:endParaRPr>
              </a:p>
              <a:p>
                <a:pPr marL="457200" indent="-457200">
                  <a:spcAft>
                    <a:spcPts val="1000"/>
                  </a:spcAft>
                  <a:buFont typeface="+mj-lt"/>
                  <a:buAutoNum type="arabicPeriod"/>
                </a:pPr>
                <a:r>
                  <a:rPr lang="en-US" dirty="0">
                    <a:solidFill>
                      <a:schemeClr val="bg1"/>
                    </a:solidFill>
                  </a:rPr>
                  <a:t>Composite Covariance Eigenvalue Decomposition</a:t>
                </a:r>
              </a:p>
              <a:p>
                <a:pPr marL="457200" indent="-457200">
                  <a:spcAft>
                    <a:spcPts val="1000"/>
                  </a:spcAft>
                  <a:buFont typeface="+mj-lt"/>
                  <a:buAutoNum type="arabicPeriod"/>
                </a:pPr>
                <a:endParaRPr lang="en-US" sz="1200" dirty="0">
                  <a:solidFill>
                    <a:schemeClr val="bg1"/>
                  </a:solidFill>
                </a:endParaRPr>
              </a:p>
              <a:p>
                <a:pPr marL="457200" indent="-457200">
                  <a:spcAft>
                    <a:spcPts val="1000"/>
                  </a:spcAft>
                  <a:buFont typeface="+mj-lt"/>
                  <a:buAutoNum type="arabicPeriod"/>
                </a:pPr>
                <a:r>
                  <a:rPr lang="en-US" dirty="0">
                    <a:solidFill>
                      <a:schemeClr val="bg1"/>
                    </a:solidFill>
                  </a:rPr>
                  <a:t>Whitening Matrix</a:t>
                </a:r>
              </a:p>
              <a:p>
                <a:pPr marL="457200" indent="-457200">
                  <a:spcAft>
                    <a:spcPts val="1000"/>
                  </a:spcAft>
                  <a:buFont typeface="+mj-lt"/>
                  <a:buAutoNum type="arabicPeriod"/>
                </a:pPr>
                <a:endParaRPr lang="en-US" sz="1200" dirty="0">
                  <a:solidFill>
                    <a:schemeClr val="bg1"/>
                  </a:solidFill>
                </a:endParaRPr>
              </a:p>
              <a:p>
                <a:pPr marL="457200" indent="-457200">
                  <a:spcAft>
                    <a:spcPts val="1000"/>
                  </a:spcAft>
                  <a:buFont typeface="+mj-lt"/>
                  <a:buAutoNum type="arabicPeriod"/>
                </a:pPr>
                <a:r>
                  <a:rPr lang="en-US" dirty="0">
                    <a:solidFill>
                      <a:schemeClr val="bg1"/>
                    </a:solidFill>
                  </a:rPr>
                  <a:t>Whitened, Normalized Data</a:t>
                </a:r>
              </a:p>
            </p:txBody>
          </p:sp>
        </mc:Choice>
        <mc:Fallback xmlns="">
          <p:sp>
            <p:nvSpPr>
              <p:cNvPr id="11" name="Content Placeholder 2">
                <a:extLst>
                  <a:ext uri="{FF2B5EF4-FFF2-40B4-BE49-F238E27FC236}">
                    <a16:creationId xmlns:a16="http://schemas.microsoft.com/office/drawing/2014/main" id="{D83EEAD3-1939-4F68-84D4-A89F46675C2D}"/>
                  </a:ext>
                </a:extLst>
              </p:cNvPr>
              <p:cNvSpPr txBox="1">
                <a:spLocks noRot="1" noChangeAspect="1" noMove="1" noResize="1" noEditPoints="1" noAdjustHandles="1" noChangeArrowheads="1" noChangeShapeType="1" noTextEdit="1"/>
              </p:cNvSpPr>
              <p:nvPr/>
            </p:nvSpPr>
            <p:spPr>
              <a:xfrm>
                <a:off x="375845" y="2024851"/>
                <a:ext cx="4227767" cy="5120228"/>
              </a:xfrm>
              <a:prstGeom prst="rect">
                <a:avLst/>
              </a:prstGeom>
              <a:blipFill>
                <a:blip r:embed="rId3"/>
                <a:stretch>
                  <a:fillRect l="-2165" t="-1429" r="-1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DFE9A47-DBD0-4E58-8264-0187CB1E324D}"/>
                  </a:ext>
                </a:extLst>
              </p:cNvPr>
              <p:cNvSpPr>
                <a:spLocks noGrp="1"/>
              </p:cNvSpPr>
              <p:nvPr>
                <p:ph type="title"/>
              </p:nvPr>
            </p:nvSpPr>
            <p:spPr>
              <a:xfrm>
                <a:off x="666748" y="569031"/>
                <a:ext cx="9613861" cy="1080938"/>
              </a:xfrm>
            </p:spPr>
            <p:txBody>
              <a:bodyPr/>
              <a:lstStyle/>
              <a:p>
                <a:r>
                  <a:rPr lang="en-US" dirty="0"/>
                  <a:t>Solving     </a:t>
                </a:r>
                <a14:m>
                  <m:oMath xmlns:m="http://schemas.openxmlformats.org/officeDocument/2006/math">
                    <m:m>
                      <m:mPr>
                        <m:mcs>
                          <m:mc>
                            <m:mcPr>
                              <m:count m:val="1"/>
                              <m:mcJc m:val="center"/>
                            </m:mcPr>
                          </m:mc>
                        </m:mcs>
                        <m:ctrlPr>
                          <a:rPr lang="en-US" i="1" smtClean="0">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𝑎𝑟𝑔𝑚𝑎𝑥</m:t>
                          </m:r>
                        </m:e>
                      </m:mr>
                      <m:mr>
                        <m:e>
                          <m:r>
                            <a:rPr lang="en-US" i="1">
                              <a:solidFill>
                                <a:schemeClr val="tx1"/>
                              </a:solidFill>
                              <a:latin typeface="Cambria Math" panose="02040503050406030204" pitchFamily="18" charset="0"/>
                            </a:rPr>
                            <m:t>𝑤</m:t>
                          </m:r>
                        </m:e>
                      </m:mr>
                    </m:m>
                    <m:f>
                      <m:fPr>
                        <m:ctrlPr>
                          <a:rPr lang="en-US" i="1">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𝑤</m:t>
                                </m:r>
                              </m:e>
                            </m:d>
                          </m:e>
                          <m:sup>
                            <m:r>
                              <a:rPr lang="en-US" i="1">
                                <a:solidFill>
                                  <a:schemeClr val="tx1"/>
                                </a:solidFill>
                                <a:latin typeface="Cambria Math" panose="02040503050406030204" pitchFamily="18" charset="0"/>
                              </a:rPr>
                              <m:t>2</m:t>
                            </m:r>
                          </m:sup>
                        </m:sSup>
                      </m:num>
                      <m:den>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𝑤</m:t>
                                </m:r>
                              </m:e>
                            </m:d>
                          </m:e>
                          <m:sup>
                            <m:r>
                              <a:rPr lang="en-US" i="1">
                                <a:solidFill>
                                  <a:schemeClr val="tx1"/>
                                </a:solidFill>
                                <a:latin typeface="Cambria Math" panose="02040503050406030204" pitchFamily="18" charset="0"/>
                              </a:rPr>
                              <m:t>2</m:t>
                            </m:r>
                          </m:sup>
                        </m:sSup>
                      </m:den>
                    </m:f>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𝑤</m:t>
                        </m:r>
                      </m:e>
                    </m:d>
                    <m:r>
                      <a:rPr lang="en-US" i="1">
                        <a:solidFill>
                          <a:schemeClr val="tx1"/>
                        </a:solidFill>
                        <a:latin typeface="Cambria Math" panose="02040503050406030204" pitchFamily="18" charset="0"/>
                      </a:rPr>
                      <m:t>=1</m:t>
                    </m:r>
                  </m:oMath>
                </a14:m>
                <a:endParaRPr lang="en-US" dirty="0"/>
              </a:p>
            </p:txBody>
          </p:sp>
        </mc:Choice>
        <mc:Fallback xmlns="">
          <p:sp>
            <p:nvSpPr>
              <p:cNvPr id="2" name="Title 1">
                <a:extLst>
                  <a:ext uri="{FF2B5EF4-FFF2-40B4-BE49-F238E27FC236}">
                    <a16:creationId xmlns:a16="http://schemas.microsoft.com/office/drawing/2014/main" id="{ADFE9A47-DBD0-4E58-8264-0187CB1E324D}"/>
                  </a:ext>
                </a:extLst>
              </p:cNvPr>
              <p:cNvSpPr>
                <a:spLocks noGrp="1" noRot="1" noChangeAspect="1" noMove="1" noResize="1" noEditPoints="1" noAdjustHandles="1" noChangeArrowheads="1" noChangeShapeType="1" noTextEdit="1"/>
              </p:cNvSpPr>
              <p:nvPr>
                <p:ph type="title"/>
              </p:nvPr>
            </p:nvSpPr>
            <p:spPr>
              <a:xfrm>
                <a:off x="666748" y="569031"/>
                <a:ext cx="9613861" cy="1080938"/>
              </a:xfrm>
              <a:blipFill>
                <a:blip r:embed="rId4"/>
                <a:stretch>
                  <a:fillRect l="-190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D4D49C2-EED7-408C-8489-C1E29725432B}"/>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t>
            </a:r>
            <a:r>
              <a:rPr lang="en-US" b="1" dirty="0">
                <a:solidFill>
                  <a:schemeClr val="accent4">
                    <a:lumMod val="75000"/>
                  </a:schemeClr>
                </a:solidFill>
              </a:rPr>
              <a:t>Application</a:t>
            </a:r>
            <a:r>
              <a:rPr lang="en-US" b="1" dirty="0">
                <a:solidFill>
                  <a:schemeClr val="bg1"/>
                </a:solidFill>
              </a:rPr>
              <a:t> | Mode Thresholding | Methodology | Results | Conclusion </a:t>
            </a:r>
          </a:p>
        </p:txBody>
      </p:sp>
      <p:sp>
        <p:nvSpPr>
          <p:cNvPr id="5" name="Slide Number Placeholder 4">
            <a:extLst>
              <a:ext uri="{FF2B5EF4-FFF2-40B4-BE49-F238E27FC236}">
                <a16:creationId xmlns:a16="http://schemas.microsoft.com/office/drawing/2014/main" id="{B5177D34-7063-4EF5-BAAF-AEF45A420752}"/>
              </a:ext>
            </a:extLst>
          </p:cNvPr>
          <p:cNvSpPr>
            <a:spLocks noGrp="1"/>
          </p:cNvSpPr>
          <p:nvPr>
            <p:ph type="sldNum" sz="quarter" idx="12"/>
          </p:nvPr>
        </p:nvSpPr>
        <p:spPr/>
        <p:txBody>
          <a:bodyPr/>
          <a:lstStyle/>
          <a:p>
            <a:r>
              <a:rPr lang="en-US" dirty="0"/>
              <a:t>5</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BA7BA6F-1A6A-4F39-AA61-700B937858E0}"/>
                  </a:ext>
                </a:extLst>
              </p:cNvPr>
              <p:cNvSpPr/>
              <p:nvPr/>
            </p:nvSpPr>
            <p:spPr>
              <a:xfrm>
                <a:off x="4965119" y="1926415"/>
                <a:ext cx="1843133" cy="9191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1">
                              <a:solidFill>
                                <a:schemeClr val="bg1"/>
                              </a:solidFill>
                              <a:latin typeface="Cambria Math" panose="02040503050406030204" pitchFamily="18" charset="0"/>
                            </a:rPr>
                            <m:t>𝑛</m:t>
                          </m:r>
                        </m:sub>
                      </m:sSub>
                      <m:r>
                        <a:rPr lang="en-US" sz="2400" i="0">
                          <a:solidFill>
                            <a:schemeClr val="bg1"/>
                          </a:solidFill>
                          <a:latin typeface="Cambria Math" panose="02040503050406030204" pitchFamily="18" charset="0"/>
                        </a:rPr>
                        <m:t>=</m:t>
                      </m:r>
                      <m:f>
                        <m:fPr>
                          <m:ctrlPr>
                            <a:rPr lang="en-US" sz="2400" i="1">
                              <a:solidFill>
                                <a:schemeClr val="bg1"/>
                              </a:solidFill>
                              <a:latin typeface="Cambria Math" panose="02040503050406030204" pitchFamily="18" charset="0"/>
                            </a:rPr>
                          </m:ctrlPr>
                        </m:fPr>
                        <m:num>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𝑋</m:t>
                              </m:r>
                            </m:e>
                            <m:sub>
                              <m:r>
                                <a:rPr lang="en-US" sz="2400" i="1">
                                  <a:solidFill>
                                    <a:schemeClr val="bg1"/>
                                  </a:solidFill>
                                  <a:latin typeface="Cambria Math" panose="02040503050406030204" pitchFamily="18" charset="0"/>
                                </a:rPr>
                                <m:t>𝑛</m:t>
                              </m:r>
                            </m:sub>
                          </m:sSub>
                          <m:sSup>
                            <m:sSupPr>
                              <m:ctrlPr>
                                <a:rPr lang="en-US" sz="2400" i="1">
                                  <a:solidFill>
                                    <a:schemeClr val="bg1"/>
                                  </a:solidFill>
                                  <a:latin typeface="Cambria Math" panose="02040503050406030204" pitchFamily="18" charset="0"/>
                                </a:rPr>
                              </m:ctrlPr>
                            </m:sSupPr>
                            <m:e>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𝑋</m:t>
                                  </m:r>
                                </m:e>
                                <m:sub>
                                  <m:r>
                                    <a:rPr lang="en-US" sz="2400" i="1">
                                      <a:solidFill>
                                        <a:schemeClr val="bg1"/>
                                      </a:solidFill>
                                      <a:latin typeface="Cambria Math" panose="02040503050406030204" pitchFamily="18" charset="0"/>
                                    </a:rPr>
                                    <m:t>𝑛</m:t>
                                  </m:r>
                                </m:sub>
                              </m:sSub>
                            </m:e>
                            <m:sup>
                              <m:r>
                                <a:rPr lang="en-US" sz="2400" i="1">
                                  <a:solidFill>
                                    <a:schemeClr val="bg1"/>
                                  </a:solidFill>
                                  <a:latin typeface="Cambria Math" panose="02040503050406030204" pitchFamily="18" charset="0"/>
                                </a:rPr>
                                <m:t>𝑇</m:t>
                              </m:r>
                            </m:sup>
                          </m:sSup>
                        </m:num>
                        <m:den>
                          <m:r>
                            <a:rPr lang="en-US" sz="2400" i="1">
                              <a:solidFill>
                                <a:schemeClr val="bg1"/>
                              </a:solidFill>
                              <a:latin typeface="Cambria Math" panose="02040503050406030204" pitchFamily="18" charset="0"/>
                            </a:rPr>
                            <m:t>𝑝</m:t>
                          </m:r>
                          <m:r>
                            <a:rPr lang="en-US" sz="2400" i="0">
                              <a:solidFill>
                                <a:schemeClr val="bg1"/>
                              </a:solidFill>
                              <a:latin typeface="Cambria Math" panose="02040503050406030204" pitchFamily="18" charset="0"/>
                            </a:rPr>
                            <m:t>−1</m:t>
                          </m:r>
                        </m:den>
                      </m:f>
                    </m:oMath>
                  </m:oMathPara>
                </a14:m>
                <a:endParaRPr lang="en-US" dirty="0">
                  <a:solidFill>
                    <a:schemeClr val="bg1"/>
                  </a:solidFill>
                </a:endParaRPr>
              </a:p>
            </p:txBody>
          </p:sp>
        </mc:Choice>
        <mc:Fallback xmlns="">
          <p:sp>
            <p:nvSpPr>
              <p:cNvPr id="3" name="Rectangle 2">
                <a:extLst>
                  <a:ext uri="{FF2B5EF4-FFF2-40B4-BE49-F238E27FC236}">
                    <a16:creationId xmlns:a16="http://schemas.microsoft.com/office/drawing/2014/main" id="{8BA7BA6F-1A6A-4F39-AA61-700B937858E0}"/>
                  </a:ext>
                </a:extLst>
              </p:cNvPr>
              <p:cNvSpPr>
                <a:spLocks noRot="1" noChangeAspect="1" noMove="1" noResize="1" noEditPoints="1" noAdjustHandles="1" noChangeArrowheads="1" noChangeShapeType="1" noTextEdit="1"/>
              </p:cNvSpPr>
              <p:nvPr/>
            </p:nvSpPr>
            <p:spPr>
              <a:xfrm>
                <a:off x="4965119" y="1926415"/>
                <a:ext cx="1843133" cy="9191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7475611-9A6C-4D68-A2BB-B73CB1204CA8}"/>
                  </a:ext>
                </a:extLst>
              </p:cNvPr>
              <p:cNvSpPr/>
              <p:nvPr/>
            </p:nvSpPr>
            <p:spPr>
              <a:xfrm>
                <a:off x="4965119" y="3459250"/>
                <a:ext cx="3284041" cy="484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rPr>
                        <m:t>𝑆</m:t>
                      </m:r>
                      <m:r>
                        <a:rPr lang="en-US" sz="2400" i="0">
                          <a:solidFill>
                            <a:schemeClr val="bg1"/>
                          </a:solidFill>
                          <a:latin typeface="Cambria Math" panose="02040503050406030204" pitchFamily="18" charset="0"/>
                        </a:rPr>
                        <m:t>= </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0">
                              <a:solidFill>
                                <a:schemeClr val="bg1"/>
                              </a:solidFill>
                              <a:latin typeface="Cambria Math" panose="02040503050406030204" pitchFamily="18" charset="0"/>
                            </a:rPr>
                            <m:t>1</m:t>
                          </m:r>
                        </m:sub>
                      </m:sSub>
                      <m:r>
                        <a:rPr lang="en-US" sz="2400" i="0">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0">
                              <a:solidFill>
                                <a:schemeClr val="bg1"/>
                              </a:solidFill>
                              <a:latin typeface="Cambria Math" panose="02040503050406030204" pitchFamily="18" charset="0"/>
                            </a:rPr>
                            <m:t>2</m:t>
                          </m:r>
                        </m:sub>
                      </m:sSub>
                      <m:r>
                        <a:rPr lang="en-US" sz="2400" i="0">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𝑈</m:t>
                          </m:r>
                        </m:e>
                        <m:sub>
                          <m:r>
                            <a:rPr lang="en-US" sz="2400" i="0">
                              <a:solidFill>
                                <a:schemeClr val="bg1"/>
                              </a:solidFill>
                              <a:latin typeface="Cambria Math" panose="02040503050406030204" pitchFamily="18" charset="0"/>
                            </a:rPr>
                            <m:t>0</m:t>
                          </m:r>
                        </m:sub>
                      </m:sSub>
                      <m:r>
                        <a:rPr lang="en-US" sz="2400" i="1">
                          <a:solidFill>
                            <a:schemeClr val="bg1"/>
                          </a:solidFill>
                          <a:latin typeface="Cambria Math" panose="02040503050406030204" pitchFamily="18" charset="0"/>
                        </a:rPr>
                        <m:t>𝛴</m:t>
                      </m:r>
                      <m:sSup>
                        <m:sSupPr>
                          <m:ctrlPr>
                            <a:rPr lang="en-US" sz="2400" i="1">
                              <a:solidFill>
                                <a:schemeClr val="bg1"/>
                              </a:solidFill>
                              <a:latin typeface="Cambria Math" panose="02040503050406030204" pitchFamily="18" charset="0"/>
                            </a:rPr>
                          </m:ctrlPr>
                        </m:sSupPr>
                        <m:e>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𝑈</m:t>
                              </m:r>
                            </m:e>
                            <m:sub>
                              <m:r>
                                <a:rPr lang="en-US" sz="2400" i="0">
                                  <a:solidFill>
                                    <a:schemeClr val="bg1"/>
                                  </a:solidFill>
                                  <a:latin typeface="Cambria Math" panose="02040503050406030204" pitchFamily="18" charset="0"/>
                                </a:rPr>
                                <m:t>0</m:t>
                              </m:r>
                            </m:sub>
                          </m:sSub>
                        </m:e>
                        <m:sup>
                          <m:r>
                            <a:rPr lang="en-US" sz="2400" i="1">
                              <a:solidFill>
                                <a:schemeClr val="bg1"/>
                              </a:solidFill>
                              <a:latin typeface="Cambria Math" panose="02040503050406030204" pitchFamily="18" charset="0"/>
                            </a:rPr>
                            <m:t>𝑇</m:t>
                          </m:r>
                        </m:sup>
                      </m:sSup>
                    </m:oMath>
                  </m:oMathPara>
                </a14:m>
                <a:endParaRPr lang="en-US" sz="2400" dirty="0">
                  <a:solidFill>
                    <a:schemeClr val="bg1"/>
                  </a:solidFill>
                </a:endParaRPr>
              </a:p>
            </p:txBody>
          </p:sp>
        </mc:Choice>
        <mc:Fallback xmlns="">
          <p:sp>
            <p:nvSpPr>
              <p:cNvPr id="6" name="Rectangle 5">
                <a:extLst>
                  <a:ext uri="{FF2B5EF4-FFF2-40B4-BE49-F238E27FC236}">
                    <a16:creationId xmlns:a16="http://schemas.microsoft.com/office/drawing/2014/main" id="{87475611-9A6C-4D68-A2BB-B73CB1204CA8}"/>
                  </a:ext>
                </a:extLst>
              </p:cNvPr>
              <p:cNvSpPr>
                <a:spLocks noRot="1" noChangeAspect="1" noMove="1" noResize="1" noEditPoints="1" noAdjustHandles="1" noChangeArrowheads="1" noChangeShapeType="1" noTextEdit="1"/>
              </p:cNvSpPr>
              <p:nvPr/>
            </p:nvSpPr>
            <p:spPr>
              <a:xfrm>
                <a:off x="4965119" y="3459250"/>
                <a:ext cx="3284041" cy="4840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84F1575-C636-43E8-BCB6-12BFD7BA8912}"/>
                  </a:ext>
                </a:extLst>
              </p:cNvPr>
              <p:cNvSpPr/>
              <p:nvPr/>
            </p:nvSpPr>
            <p:spPr>
              <a:xfrm>
                <a:off x="4965119" y="4625293"/>
                <a:ext cx="2110834" cy="484684"/>
              </a:xfrm>
              <a:prstGeom prst="rect">
                <a:avLst/>
              </a:prstGeom>
            </p:spPr>
            <p:txBody>
              <a:bodyPr wrap="none">
                <a:spAutoFit/>
              </a:bodyPr>
              <a:lstStyle/>
              <a:p>
                <a14:m>
                  <m:oMath xmlns:m="http://schemas.openxmlformats.org/officeDocument/2006/math">
                    <m:r>
                      <a:rPr lang="en-US" sz="24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bg1"/>
                            </a:solidFill>
                            <a:effectLst/>
                            <a:latin typeface="Cambria Math" panose="02040503050406030204" pitchFamily="18" charset="0"/>
                          </a:rPr>
                        </m:ctrlPr>
                      </m:sSupPr>
                      <m:e>
                        <m:r>
                          <a:rPr lang="el-GR"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𝛴</m:t>
                        </m:r>
                      </m:e>
                      <m:sup>
                        <m:f>
                          <m:fPr>
                            <m:type m:val="lin"/>
                            <m:ctrlPr>
                              <a:rPr lang="en-US" sz="2400" i="1">
                                <a:solidFill>
                                  <a:schemeClr val="bg1"/>
                                </a:solidFill>
                                <a:effectLst/>
                                <a:latin typeface="Cambria Math" panose="02040503050406030204" pitchFamily="18" charset="0"/>
                              </a:rPr>
                            </m:ctrlPr>
                          </m:fPr>
                          <m:num>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den>
                        </m:f>
                      </m:sup>
                    </m:sSup>
                    <m:sSup>
                      <m:sSupPr>
                        <m:ctrlPr>
                          <a:rPr lang="en-US" sz="2400" i="1">
                            <a:solidFill>
                              <a:schemeClr val="bg1"/>
                            </a:solidFill>
                            <a:effectLst/>
                            <a:latin typeface="Cambria Math" panose="02040503050406030204" pitchFamily="18" charset="0"/>
                          </a:rPr>
                        </m:ctrlPr>
                      </m:sSupPr>
                      <m:e>
                        <m:sSub>
                          <m:sSubPr>
                            <m:ctrlPr>
                              <a:rPr lang="en-US" sz="2400" i="1">
                                <a:solidFill>
                                  <a:schemeClr val="bg1"/>
                                </a:solidFill>
                                <a:effectLst/>
                                <a:latin typeface="Cambria Math" panose="02040503050406030204" pitchFamily="18" charset="0"/>
                              </a:rPr>
                            </m:ctrlPr>
                          </m:sSubPr>
                          <m:e>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sub>
                        </m:sSub>
                      </m:e>
                      <m:sup>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𝑇</m:t>
                        </m:r>
                      </m:sup>
                    </m:sSup>
                  </m:oMath>
                </a14:m>
                <a:r>
                  <a:rPr lang="en-US" sz="2400" dirty="0">
                    <a:solidFill>
                      <a:schemeClr val="bg1"/>
                    </a:solidFill>
                    <a:latin typeface="Times New Roman" panose="02020603050405020304" pitchFamily="18" charset="0"/>
                    <a:ea typeface="Calibri" panose="020F0502020204030204" pitchFamily="34" charset="0"/>
                  </a:rPr>
                  <a:t>.</a:t>
                </a:r>
                <a:endParaRPr lang="en-US" sz="2400" dirty="0">
                  <a:solidFill>
                    <a:schemeClr val="bg1"/>
                  </a:solidFill>
                </a:endParaRPr>
              </a:p>
            </p:txBody>
          </p:sp>
        </mc:Choice>
        <mc:Fallback xmlns="">
          <p:sp>
            <p:nvSpPr>
              <p:cNvPr id="7" name="Rectangle 6">
                <a:extLst>
                  <a:ext uri="{FF2B5EF4-FFF2-40B4-BE49-F238E27FC236}">
                    <a16:creationId xmlns:a16="http://schemas.microsoft.com/office/drawing/2014/main" id="{184F1575-C636-43E8-BCB6-12BFD7BA8912}"/>
                  </a:ext>
                </a:extLst>
              </p:cNvPr>
              <p:cNvSpPr>
                <a:spLocks noRot="1" noChangeAspect="1" noMove="1" noResize="1" noEditPoints="1" noAdjustHandles="1" noChangeArrowheads="1" noChangeShapeType="1" noTextEdit="1"/>
              </p:cNvSpPr>
              <p:nvPr/>
            </p:nvSpPr>
            <p:spPr>
              <a:xfrm>
                <a:off x="4965119" y="4625293"/>
                <a:ext cx="2110834" cy="484684"/>
              </a:xfrm>
              <a:prstGeom prst="rect">
                <a:avLst/>
              </a:prstGeom>
              <a:blipFill>
                <a:blip r:embed="rId7"/>
                <a:stretch>
                  <a:fillRect t="-5063" r="-3458" b="-291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F907962-B746-4D3D-9BD0-AB7758D7D3F4}"/>
                  </a:ext>
                </a:extLst>
              </p:cNvPr>
              <p:cNvSpPr/>
              <p:nvPr/>
            </p:nvSpPr>
            <p:spPr>
              <a:xfrm>
                <a:off x="4965119" y="5660185"/>
                <a:ext cx="1856662"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chemeClr val="bg1"/>
                              </a:solidFill>
                              <a:latin typeface="Cambria Math" panose="02040503050406030204" pitchFamily="18" charset="0"/>
                            </a:rPr>
                          </m:ctrlPr>
                        </m:accPr>
                        <m:e>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1">
                                  <a:solidFill>
                                    <a:schemeClr val="bg1"/>
                                  </a:solidFill>
                                  <a:latin typeface="Cambria Math" panose="02040503050406030204" pitchFamily="18" charset="0"/>
                                </a:rPr>
                                <m:t>𝑛</m:t>
                              </m:r>
                            </m:sub>
                          </m:sSub>
                        </m:e>
                      </m:acc>
                      <m:r>
                        <a:rPr lang="en-US" sz="2400" i="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𝑃</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1">
                              <a:solidFill>
                                <a:schemeClr val="bg1"/>
                              </a:solidFill>
                              <a:latin typeface="Cambria Math" panose="02040503050406030204" pitchFamily="18" charset="0"/>
                            </a:rPr>
                            <m:t>𝑛</m:t>
                          </m:r>
                        </m:sub>
                      </m:sSub>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𝑃</m:t>
                          </m:r>
                        </m:e>
                        <m:sup>
                          <m:r>
                            <a:rPr lang="en-US" sz="2400" i="1">
                              <a:solidFill>
                                <a:schemeClr val="bg1"/>
                              </a:solidFill>
                              <a:latin typeface="Cambria Math" panose="02040503050406030204" pitchFamily="18" charset="0"/>
                            </a:rPr>
                            <m:t>𝑇</m:t>
                          </m:r>
                        </m:sup>
                      </m:sSup>
                    </m:oMath>
                  </m:oMathPara>
                </a14:m>
                <a:endParaRPr lang="en-US" sz="2400" dirty="0">
                  <a:solidFill>
                    <a:schemeClr val="bg1"/>
                  </a:solidFill>
                </a:endParaRPr>
              </a:p>
            </p:txBody>
          </p:sp>
        </mc:Choice>
        <mc:Fallback xmlns="">
          <p:sp>
            <p:nvSpPr>
              <p:cNvPr id="8" name="Rectangle 7">
                <a:extLst>
                  <a:ext uri="{FF2B5EF4-FFF2-40B4-BE49-F238E27FC236}">
                    <a16:creationId xmlns:a16="http://schemas.microsoft.com/office/drawing/2014/main" id="{8F907962-B746-4D3D-9BD0-AB7758D7D3F4}"/>
                  </a:ext>
                </a:extLst>
              </p:cNvPr>
              <p:cNvSpPr>
                <a:spLocks noRot="1" noChangeAspect="1" noMove="1" noResize="1" noEditPoints="1" noAdjustHandles="1" noChangeArrowheads="1" noChangeShapeType="1" noTextEdit="1"/>
              </p:cNvSpPr>
              <p:nvPr/>
            </p:nvSpPr>
            <p:spPr>
              <a:xfrm>
                <a:off x="4965119" y="5660185"/>
                <a:ext cx="1856662" cy="462434"/>
              </a:xfrm>
              <a:prstGeom prst="rect">
                <a:avLst/>
              </a:prstGeom>
              <a:blipFill>
                <a:blip r:embed="rId8"/>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0A54D72-1DBF-4820-A860-2FBB4AF54E87}"/>
                  </a:ext>
                </a:extLst>
              </p:cNvPr>
              <p:cNvSpPr/>
              <p:nvPr/>
            </p:nvSpPr>
            <p:spPr>
              <a:xfrm>
                <a:off x="8277355" y="5475006"/>
                <a:ext cx="3002873" cy="770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400" i="1" smtClean="0">
                              <a:solidFill>
                                <a:schemeClr val="bg1"/>
                              </a:solidFill>
                              <a:latin typeface="Cambria Math" panose="02040503050406030204" pitchFamily="18" charset="0"/>
                            </a:rPr>
                          </m:ctrlPr>
                        </m:accPr>
                        <m:e>
                          <m:sSub>
                            <m:sSubPr>
                              <m:ctrlPr>
                                <a:rPr lang="en-US" sz="4400" i="1">
                                  <a:solidFill>
                                    <a:schemeClr val="bg1"/>
                                  </a:solidFill>
                                  <a:effectLst/>
                                  <a:latin typeface="Cambria Math" panose="02040503050406030204" pitchFamily="18" charset="0"/>
                                </a:rPr>
                              </m:ctrlPr>
                            </m:sSubPr>
                            <m:e>
                              <m:r>
                                <a:rPr lang="en-US" sz="4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sub>
                          </m:sSub>
                        </m:e>
                      </m:acc>
                      <m:r>
                        <a:rPr lang="en-US" sz="44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solidFill>
                                <a:schemeClr val="bg1"/>
                              </a:solidFill>
                              <a:effectLst/>
                              <a:latin typeface="Cambria Math" panose="02040503050406030204" pitchFamily="18" charset="0"/>
                            </a:rPr>
                          </m:ctrlPr>
                        </m:accPr>
                        <m:e>
                          <m:sSub>
                            <m:sSubPr>
                              <m:ctrlPr>
                                <a:rPr lang="en-US" sz="4400" i="1">
                                  <a:solidFill>
                                    <a:schemeClr val="bg1"/>
                                  </a:solidFill>
                                  <a:effectLst/>
                                  <a:latin typeface="Cambria Math" panose="02040503050406030204" pitchFamily="18" charset="0"/>
                                </a:rPr>
                              </m:ctrlPr>
                            </m:sSubPr>
                            <m:e>
                              <m:r>
                                <a:rPr lang="en-US" sz="4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b>
                          </m:sSub>
                        </m:e>
                      </m:acc>
                      <m:r>
                        <a:rPr lang="en-US" sz="44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400">
                          <a:solidFill>
                            <a:schemeClr val="bg1"/>
                          </a:solidFill>
                          <a:latin typeface="Cambria Math" panose="02040503050406030204" pitchFamily="18" charset="0"/>
                          <a:ea typeface="Calibri" panose="020F0502020204030204" pitchFamily="34" charset="0"/>
                          <a:cs typeface="Times New Roman" panose="02020603050405020304" pitchFamily="18" charset="0"/>
                        </a:rPr>
                        <m:t>I</m:t>
                      </m:r>
                    </m:oMath>
                  </m:oMathPara>
                </a14:m>
                <a:endParaRPr lang="en-US" sz="3600" dirty="0">
                  <a:solidFill>
                    <a:schemeClr val="bg1"/>
                  </a:solidFill>
                </a:endParaRPr>
              </a:p>
            </p:txBody>
          </p:sp>
        </mc:Choice>
        <mc:Fallback xmlns="">
          <p:sp>
            <p:nvSpPr>
              <p:cNvPr id="9" name="Rectangle 8">
                <a:extLst>
                  <a:ext uri="{FF2B5EF4-FFF2-40B4-BE49-F238E27FC236}">
                    <a16:creationId xmlns:a16="http://schemas.microsoft.com/office/drawing/2014/main" id="{80A54D72-1DBF-4820-A860-2FBB4AF54E87}"/>
                  </a:ext>
                </a:extLst>
              </p:cNvPr>
              <p:cNvSpPr>
                <a:spLocks noRot="1" noChangeAspect="1" noMove="1" noResize="1" noEditPoints="1" noAdjustHandles="1" noChangeArrowheads="1" noChangeShapeType="1" noTextEdit="1"/>
              </p:cNvSpPr>
              <p:nvPr/>
            </p:nvSpPr>
            <p:spPr>
              <a:xfrm>
                <a:off x="8277355" y="5475006"/>
                <a:ext cx="3002873" cy="77091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313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94B32629-1386-41C6-ACA0-7678558374F2}"/>
                  </a:ext>
                </a:extLst>
              </p:cNvPr>
              <p:cNvSpPr>
                <a:spLocks noGrp="1"/>
              </p:cNvSpPr>
              <p:nvPr>
                <p:ph type="title"/>
              </p:nvPr>
            </p:nvSpPr>
            <p:spPr/>
            <p:txBody>
              <a:bodyPr/>
              <a:lstStyle/>
              <a:p>
                <a:r>
                  <a:rPr lang="en-US" dirty="0"/>
                  <a:t>Solving     </a:t>
                </a:r>
                <a14:m>
                  <m:oMath xmlns:m="http://schemas.openxmlformats.org/officeDocument/2006/math">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𝑎𝑟𝑔𝑚𝑎𝑥</m:t>
                          </m:r>
                        </m:e>
                      </m:mr>
                      <m:mr>
                        <m:e>
                          <m:r>
                            <a:rPr lang="en-US" i="1">
                              <a:latin typeface="Cambria Math" panose="02040503050406030204" pitchFamily="18" charset="0"/>
                            </a:rPr>
                            <m:t>𝑤</m:t>
                          </m:r>
                        </m:e>
                      </m:mr>
                    </m:m>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𝑤</m:t>
                                </m:r>
                              </m:e>
                            </m:d>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𝑤</m:t>
                                </m:r>
                              </m:e>
                            </m:d>
                          </m:e>
                          <m:sup>
                            <m:r>
                              <a:rPr lang="en-US" i="1">
                                <a:latin typeface="Cambria Math" panose="02040503050406030204" pitchFamily="18" charset="0"/>
                              </a:rPr>
                              <m:t>2</m:t>
                            </m:r>
                          </m:sup>
                        </m:sSup>
                      </m:den>
                    </m:f>
                    <m:r>
                      <a:rPr lang="en-US" i="1">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=1</m:t>
                    </m:r>
                  </m:oMath>
                </a14:m>
                <a:endParaRPr lang="en-US" dirty="0"/>
              </a:p>
            </p:txBody>
          </p:sp>
        </mc:Choice>
        <mc:Fallback xmlns="">
          <p:sp>
            <p:nvSpPr>
              <p:cNvPr id="5" name="Title 4">
                <a:extLst>
                  <a:ext uri="{FF2B5EF4-FFF2-40B4-BE49-F238E27FC236}">
                    <a16:creationId xmlns:a16="http://schemas.microsoft.com/office/drawing/2014/main" id="{94B32629-1386-41C6-ACA0-7678558374F2}"/>
                  </a:ext>
                </a:extLst>
              </p:cNvPr>
              <p:cNvSpPr>
                <a:spLocks noGrp="1" noRot="1" noChangeAspect="1" noMove="1" noResize="1" noEditPoints="1" noAdjustHandles="1" noChangeArrowheads="1" noChangeShapeType="1" noTextEdit="1"/>
              </p:cNvSpPr>
              <p:nvPr>
                <p:ph type="title"/>
              </p:nvPr>
            </p:nvSpPr>
            <p:spPr>
              <a:blipFill>
                <a:blip r:embed="rId3"/>
                <a:stretch>
                  <a:fillRect l="-1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D8079926-2F2F-4D03-A3E8-78FFAB941077}"/>
                  </a:ext>
                </a:extLst>
              </p:cNvPr>
              <p:cNvSpPr>
                <a:spLocks noGrp="1"/>
              </p:cNvSpPr>
              <p:nvPr>
                <p:ph idx="1"/>
              </p:nvPr>
            </p:nvSpPr>
            <p:spPr>
              <a:xfrm>
                <a:off x="-1505831" y="2096354"/>
                <a:ext cx="9613861" cy="3996101"/>
              </a:xfrm>
            </p:spPr>
            <p:txBody>
              <a:bodyPr>
                <a:normAutofit/>
              </a:bodyPr>
              <a:lstStyle/>
              <a:p>
                <a:pPr marL="0" indent="0" algn="ctr">
                  <a:buNone/>
                </a:pPr>
                <a:r>
                  <a:rPr lang="en-US" u="sng" dirty="0">
                    <a:solidFill>
                      <a:schemeClr val="bg1"/>
                    </a:solidFill>
                    <a:latin typeface="Cambria Math" panose="02040503050406030204" pitchFamily="18" charset="0"/>
                  </a:rPr>
                  <a:t>Reformulation</a:t>
                </a:r>
              </a:p>
              <a:p>
                <a:pPr marL="0" indent="0" algn="ctr">
                  <a:buNone/>
                </a:pPr>
                <a:endParaRPr lang="en-US" sz="300" u="sng" dirty="0">
                  <a:solidFill>
                    <a:schemeClr val="bg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solidFill>
                                <a:schemeClr val="bg1"/>
                              </a:solidFill>
                              <a:latin typeface="Cambria Math" panose="02040503050406030204" pitchFamily="18" charset="0"/>
                            </a:rPr>
                          </m:ctrlPr>
                        </m:mPr>
                        <m:mr>
                          <m:e>
                            <m:r>
                              <a:rPr lang="en-US" i="1">
                                <a:solidFill>
                                  <a:schemeClr val="bg1"/>
                                </a:solidFill>
                                <a:latin typeface="Cambria Math" panose="02040503050406030204" pitchFamily="18" charset="0"/>
                              </a:rPr>
                              <m:t>𝑎𝑟𝑔𝑚𝑎𝑥</m:t>
                            </m:r>
                          </m:e>
                        </m:mr>
                        <m:mr>
                          <m:e>
                            <m:r>
                              <a:rPr lang="en-US" i="1">
                                <a:solidFill>
                                  <a:schemeClr val="bg1"/>
                                </a:solidFill>
                                <a:latin typeface="Cambria Math" panose="02040503050406030204" pitchFamily="18" charset="0"/>
                              </a:rPr>
                              <m:t>𝑤</m:t>
                            </m:r>
                          </m:e>
                        </m:mr>
                      </m:m>
                      <m:sSup>
                        <m:sSupPr>
                          <m:ctrlPr>
                            <a:rPr lang="en-US" i="1">
                              <a:solidFill>
                                <a:schemeClr val="bg1"/>
                              </a:solidFill>
                              <a:latin typeface="Cambria Math" panose="02040503050406030204" pitchFamily="18" charset="0"/>
                            </a:rPr>
                          </m:ctrlPr>
                        </m:sSupPr>
                        <m:e>
                          <m:d>
                            <m:dPr>
                              <m:begChr m:val="‖"/>
                              <m:endChr m:val="‖"/>
                              <m:ctrlPr>
                                <a:rPr lang="en-US" i="1">
                                  <a:solidFill>
                                    <a:schemeClr val="bg1"/>
                                  </a:solidFill>
                                  <a:latin typeface="Cambria Math" panose="02040503050406030204" pitchFamily="18" charset="0"/>
                                </a:rPr>
                              </m:ctrlPr>
                            </m:dPr>
                            <m:e>
                              <m:acc>
                                <m:accPr>
                                  <m:chr m:val="̅"/>
                                  <m:ctrlPr>
                                    <a:rPr lang="en-US" i="1">
                                      <a:solidFill>
                                        <a:schemeClr val="bg1"/>
                                      </a:solidFill>
                                      <a:latin typeface="Cambria Math" panose="02040503050406030204" pitchFamily="18" charset="0"/>
                                    </a:rPr>
                                  </m:ctrlPr>
                                </m:acc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𝑋</m:t>
                                      </m:r>
                                    </m:e>
                                    <m:sub>
                                      <m:r>
                                        <a:rPr lang="en-US" i="1">
                                          <a:solidFill>
                                            <a:schemeClr val="bg1"/>
                                          </a:solidFill>
                                          <a:latin typeface="Cambria Math" panose="02040503050406030204" pitchFamily="18" charset="0"/>
                                        </a:rPr>
                                        <m:t>1</m:t>
                                      </m:r>
                                    </m:sub>
                                  </m:sSub>
                                </m:e>
                              </m:acc>
                              <m:r>
                                <a:rPr lang="en-US" i="1">
                                  <a:solidFill>
                                    <a:schemeClr val="bg1"/>
                                  </a:solidFill>
                                  <a:latin typeface="Cambria Math" panose="02040503050406030204" pitchFamily="18" charset="0"/>
                                </a:rPr>
                                <m:t>𝑤</m:t>
                              </m:r>
                            </m:e>
                          </m:d>
                        </m:e>
                        <m:sup>
                          <m:r>
                            <a:rPr lang="en-US">
                              <a:solidFill>
                                <a:schemeClr val="bg1"/>
                              </a:solidFill>
                              <a:latin typeface="Cambria Math" panose="02040503050406030204" pitchFamily="18" charset="0"/>
                            </a:rPr>
                            <m:t>2</m:t>
                          </m:r>
                        </m:sup>
                      </m:sSup>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𝑠</m:t>
                      </m:r>
                      <m:r>
                        <a:rPr lang="en-US">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𝑡</m:t>
                      </m:r>
                      <m:r>
                        <a:rPr lang="en-US">
                          <a:solidFill>
                            <a:schemeClr val="bg1"/>
                          </a:solidFill>
                          <a:latin typeface="Cambria Math" panose="02040503050406030204" pitchFamily="18" charset="0"/>
                        </a:rPr>
                        <m:t>.</m:t>
                      </m:r>
                      <m:r>
                        <a:rPr lang="en-US" i="1">
                          <a:solidFill>
                            <a:schemeClr val="bg1"/>
                          </a:solidFill>
                          <a:latin typeface="Cambria Math" panose="02040503050406030204" pitchFamily="18" charset="0"/>
                        </a:rPr>
                        <m:t> </m:t>
                      </m:r>
                      <m:d>
                        <m:dPr>
                          <m:begChr m:val="‖"/>
                          <m:endChr m:val="‖"/>
                          <m:ctrlPr>
                            <a:rPr lang="en-US" i="1">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m:t>
                          </m:r>
                          <m:acc>
                            <m:accPr>
                              <m:chr m:val="̅"/>
                              <m:ctrlPr>
                                <a:rPr lang="en-US" i="1">
                                  <a:solidFill>
                                    <a:schemeClr val="bg1"/>
                                  </a:solidFill>
                                  <a:latin typeface="Cambria Math" panose="02040503050406030204" pitchFamily="18" charset="0"/>
                                </a:rPr>
                              </m:ctrlPr>
                            </m:acc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𝑆</m:t>
                                  </m:r>
                                </m:e>
                                <m:sub>
                                  <m:r>
                                    <a:rPr lang="en-US" i="1">
                                      <a:solidFill>
                                        <a:schemeClr val="bg1"/>
                                      </a:solidFill>
                                      <a:latin typeface="Cambria Math" panose="02040503050406030204" pitchFamily="18" charset="0"/>
                                    </a:rPr>
                                    <m:t>1</m:t>
                                  </m:r>
                                </m:sub>
                              </m:sSub>
                            </m:e>
                          </m:acc>
                          <m:r>
                            <a:rPr lang="en-US">
                              <a:solidFill>
                                <a:schemeClr val="bg1"/>
                              </a:solidFill>
                              <a:latin typeface="Cambria Math" panose="02040503050406030204" pitchFamily="18" charset="0"/>
                            </a:rPr>
                            <m:t>+</m:t>
                          </m:r>
                          <m:acc>
                            <m:accPr>
                              <m:chr m:val="̅"/>
                              <m:ctrlPr>
                                <a:rPr lang="en-US" i="1">
                                  <a:solidFill>
                                    <a:schemeClr val="bg1"/>
                                  </a:solidFill>
                                  <a:latin typeface="Cambria Math" panose="02040503050406030204" pitchFamily="18" charset="0"/>
                                </a:rPr>
                              </m:ctrlPr>
                            </m:acc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𝑆</m:t>
                                  </m:r>
                                </m:e>
                                <m:sub>
                                  <m:r>
                                    <a:rPr lang="en-US" i="1">
                                      <a:solidFill>
                                        <a:schemeClr val="bg1"/>
                                      </a:solidFill>
                                      <a:latin typeface="Cambria Math" panose="02040503050406030204" pitchFamily="18" charset="0"/>
                                    </a:rPr>
                                    <m:t>2</m:t>
                                  </m:r>
                                </m:sub>
                              </m:sSub>
                            </m:e>
                          </m:acc>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𝑤</m:t>
                          </m:r>
                        </m:e>
                      </m:d>
                      <m:r>
                        <a:rPr lang="en-US" i="1">
                          <a:solidFill>
                            <a:schemeClr val="bg1"/>
                          </a:solidFill>
                          <a:latin typeface="Cambria Math" panose="02040503050406030204" pitchFamily="18" charset="0"/>
                        </a:rPr>
                        <m:t> </m:t>
                      </m:r>
                      <m:r>
                        <a:rPr lang="en-US">
                          <a:solidFill>
                            <a:schemeClr val="bg1"/>
                          </a:solidFill>
                          <a:latin typeface="Cambria Math" panose="02040503050406030204" pitchFamily="18" charset="0"/>
                        </a:rPr>
                        <m:t>=1</m:t>
                      </m:r>
                    </m:oMath>
                  </m:oMathPara>
                </a14:m>
                <a:endParaRPr lang="en-US" dirty="0">
                  <a:solidFill>
                    <a:schemeClr val="bg1"/>
                  </a:solidFill>
                </a:endParaRPr>
              </a:p>
              <a:p>
                <a:pPr marL="0" indent="0" algn="ctr">
                  <a:buNone/>
                </a:pPr>
                <a:endParaRPr lang="en-US" u="sng" dirty="0">
                  <a:solidFill>
                    <a:schemeClr val="bg1"/>
                  </a:solidFill>
                </a:endParaRPr>
              </a:p>
              <a:p>
                <a:pPr marL="0" indent="0" algn="ctr">
                  <a:buNone/>
                </a:pPr>
                <a:r>
                  <a:rPr lang="en-US" u="sng" dirty="0">
                    <a:solidFill>
                      <a:schemeClr val="bg1"/>
                    </a:solidFill>
                  </a:rPr>
                  <a:t>Solution</a:t>
                </a:r>
              </a:p>
              <a:p>
                <a:pPr marL="0" indent="0" algn="ctr">
                  <a:buNone/>
                </a:pPr>
                <a:endParaRPr lang="en-US" sz="300" u="sng" dirty="0">
                  <a:solidFill>
                    <a:schemeClr val="bg1"/>
                  </a:solidFill>
                </a:endParaRPr>
              </a:p>
              <a:p>
                <a:pPr marL="0" indent="0">
                  <a:buNone/>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𝐿</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𝑤</m:t>
                          </m:r>
                          <m:r>
                            <a:rPr lang="en-US">
                              <a:solidFill>
                                <a:schemeClr val="bg1"/>
                              </a:solidFill>
                              <a:latin typeface="Cambria Math" panose="02040503050406030204" pitchFamily="18" charset="0"/>
                            </a:rPr>
                            <m:t>,</m:t>
                          </m:r>
                          <m:r>
                            <a:rPr lang="el-GR" i="1">
                              <a:solidFill>
                                <a:schemeClr val="bg1"/>
                              </a:solidFill>
                              <a:latin typeface="Cambria Math" panose="02040503050406030204" pitchFamily="18" charset="0"/>
                            </a:rPr>
                            <m:t>𝜆</m:t>
                          </m:r>
                        </m:e>
                      </m:d>
                      <m:r>
                        <a:rPr lang="en-US">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𝑤</m:t>
                          </m:r>
                        </m:e>
                        <m:sup>
                          <m:r>
                            <a:rPr lang="en-US" i="1">
                              <a:solidFill>
                                <a:schemeClr val="bg1"/>
                              </a:solidFill>
                              <a:latin typeface="Cambria Math" panose="02040503050406030204" pitchFamily="18" charset="0"/>
                            </a:rPr>
                            <m:t>𝑇</m:t>
                          </m:r>
                        </m:sup>
                      </m:sSup>
                      <m:sSup>
                        <m:sSupPr>
                          <m:ctrlPr>
                            <a:rPr lang="en-US" i="1">
                              <a:solidFill>
                                <a:schemeClr val="bg1"/>
                              </a:solidFill>
                              <a:latin typeface="Cambria Math" panose="02040503050406030204" pitchFamily="18" charset="0"/>
                            </a:rPr>
                          </m:ctrlPr>
                        </m:sSupPr>
                        <m:e>
                          <m:acc>
                            <m:accPr>
                              <m:chr m:val="̅"/>
                              <m:ctrlPr>
                                <a:rPr lang="en-US" i="1">
                                  <a:solidFill>
                                    <a:schemeClr val="bg1"/>
                                  </a:solidFill>
                                  <a:latin typeface="Cambria Math" panose="02040503050406030204" pitchFamily="18" charset="0"/>
                                </a:rPr>
                              </m:ctrlPr>
                            </m:acc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𝑋</m:t>
                                  </m:r>
                                </m:e>
                                <m:sub>
                                  <m:r>
                                    <a:rPr lang="en-US" i="1">
                                      <a:solidFill>
                                        <a:schemeClr val="bg1"/>
                                      </a:solidFill>
                                      <a:latin typeface="Cambria Math" panose="02040503050406030204" pitchFamily="18" charset="0"/>
                                    </a:rPr>
                                    <m:t>1</m:t>
                                  </m:r>
                                </m:sub>
                              </m:sSub>
                            </m:e>
                          </m:acc>
                        </m:e>
                        <m:sup>
                          <m:r>
                            <a:rPr lang="en-US" i="1">
                              <a:solidFill>
                                <a:schemeClr val="bg1"/>
                              </a:solidFill>
                              <a:latin typeface="Cambria Math" panose="02040503050406030204" pitchFamily="18" charset="0"/>
                            </a:rPr>
                            <m:t>𝑇</m:t>
                          </m:r>
                        </m:sup>
                      </m:sSup>
                      <m:acc>
                        <m:accPr>
                          <m:chr m:val="̅"/>
                          <m:ctrlPr>
                            <a:rPr lang="en-US" i="1">
                              <a:solidFill>
                                <a:schemeClr val="bg1"/>
                              </a:solidFill>
                              <a:latin typeface="Cambria Math" panose="02040503050406030204" pitchFamily="18" charset="0"/>
                            </a:rPr>
                          </m:ctrlPr>
                        </m:acc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𝑋</m:t>
                              </m:r>
                            </m:e>
                            <m:sub>
                              <m:r>
                                <a:rPr lang="en-US" i="1">
                                  <a:solidFill>
                                    <a:schemeClr val="bg1"/>
                                  </a:solidFill>
                                  <a:latin typeface="Cambria Math" panose="02040503050406030204" pitchFamily="18" charset="0"/>
                                </a:rPr>
                                <m:t>1</m:t>
                              </m:r>
                            </m:sub>
                          </m:sSub>
                        </m:e>
                      </m:acc>
                      <m:r>
                        <a:rPr lang="en-US" i="1">
                          <a:solidFill>
                            <a:schemeClr val="bg1"/>
                          </a:solidFill>
                          <a:latin typeface="Cambria Math" panose="02040503050406030204" pitchFamily="18" charset="0"/>
                        </a:rPr>
                        <m:t>𝑤</m:t>
                      </m:r>
                      <m:r>
                        <a:rPr lang="en-US" i="1">
                          <a:solidFill>
                            <a:schemeClr val="bg1"/>
                          </a:solidFill>
                          <a:latin typeface="Cambria Math" panose="02040503050406030204" pitchFamily="18" charset="0"/>
                        </a:rPr>
                        <m:t>−</m:t>
                      </m:r>
                      <m:r>
                        <a:rPr lang="el-GR" i="1">
                          <a:solidFill>
                            <a:schemeClr val="bg1"/>
                          </a:solidFill>
                          <a:latin typeface="Cambria Math" panose="02040503050406030204" pitchFamily="18" charset="0"/>
                        </a:rPr>
                        <m:t>𝜆</m:t>
                      </m:r>
                      <m:r>
                        <a:rPr lang="en-US">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𝑤</m:t>
                          </m:r>
                        </m:e>
                        <m:sup>
                          <m:r>
                            <a:rPr lang="en-US" i="1">
                              <a:solidFill>
                                <a:schemeClr val="bg1"/>
                              </a:solidFill>
                              <a:latin typeface="Cambria Math" panose="02040503050406030204" pitchFamily="18" charset="0"/>
                            </a:rPr>
                            <m:t>𝑇</m:t>
                          </m:r>
                        </m:sup>
                      </m:sSup>
                      <m:d>
                        <m:dPr>
                          <m:ctrlPr>
                            <a:rPr lang="en-US" i="1">
                              <a:solidFill>
                                <a:schemeClr val="bg1"/>
                              </a:solidFill>
                              <a:latin typeface="Cambria Math" panose="02040503050406030204" pitchFamily="18" charset="0"/>
                            </a:rPr>
                          </m:ctrlPr>
                        </m:dPr>
                        <m:e>
                          <m:acc>
                            <m:accPr>
                              <m:chr m:val="̅"/>
                              <m:ctrlPr>
                                <a:rPr lang="en-US" i="1">
                                  <a:solidFill>
                                    <a:schemeClr val="bg1"/>
                                  </a:solidFill>
                                  <a:latin typeface="Cambria Math" panose="02040503050406030204" pitchFamily="18" charset="0"/>
                                </a:rPr>
                              </m:ctrlPr>
                            </m:acc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𝑆</m:t>
                                  </m:r>
                                </m:e>
                                <m:sub>
                                  <m:r>
                                    <a:rPr lang="en-US" i="1">
                                      <a:solidFill>
                                        <a:schemeClr val="bg1"/>
                                      </a:solidFill>
                                      <a:latin typeface="Cambria Math" panose="02040503050406030204" pitchFamily="18" charset="0"/>
                                    </a:rPr>
                                    <m:t>1</m:t>
                                  </m:r>
                                </m:sub>
                              </m:sSub>
                            </m:e>
                          </m:acc>
                          <m:r>
                            <a:rPr lang="en-US">
                              <a:solidFill>
                                <a:schemeClr val="bg1"/>
                              </a:solidFill>
                              <a:latin typeface="Cambria Math" panose="02040503050406030204" pitchFamily="18" charset="0"/>
                            </a:rPr>
                            <m:t>+</m:t>
                          </m:r>
                          <m:acc>
                            <m:accPr>
                              <m:chr m:val="̅"/>
                              <m:ctrlPr>
                                <a:rPr lang="en-US" i="1">
                                  <a:solidFill>
                                    <a:schemeClr val="bg1"/>
                                  </a:solidFill>
                                  <a:latin typeface="Cambria Math" panose="02040503050406030204" pitchFamily="18" charset="0"/>
                                </a:rPr>
                              </m:ctrlPr>
                            </m:acc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𝑆</m:t>
                                  </m:r>
                                </m:e>
                                <m:sub>
                                  <m:r>
                                    <a:rPr lang="en-US" i="1">
                                      <a:solidFill>
                                        <a:schemeClr val="bg1"/>
                                      </a:solidFill>
                                      <a:latin typeface="Cambria Math" panose="02040503050406030204" pitchFamily="18" charset="0"/>
                                    </a:rPr>
                                    <m:t>2</m:t>
                                  </m:r>
                                </m:sub>
                              </m:sSub>
                            </m:e>
                          </m:acc>
                        </m:e>
                      </m:d>
                      <m:r>
                        <a:rPr lang="en-US" i="1">
                          <a:solidFill>
                            <a:schemeClr val="bg1"/>
                          </a:solidFill>
                          <a:latin typeface="Cambria Math" panose="02040503050406030204" pitchFamily="18" charset="0"/>
                        </a:rPr>
                        <m:t>𝑤</m:t>
                      </m:r>
                      <m:r>
                        <a:rPr lang="en-US" i="1">
                          <a:solidFill>
                            <a:schemeClr val="bg1"/>
                          </a:solidFill>
                          <a:latin typeface="Cambria Math" panose="02040503050406030204" pitchFamily="18" charset="0"/>
                        </a:rPr>
                        <m:t>−</m:t>
                      </m:r>
                      <m:r>
                        <a:rPr lang="en-US">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oMath>
                  </m:oMathPara>
                </a14:m>
                <a:endParaRPr lang="en-US" dirty="0">
                  <a:solidFill>
                    <a:schemeClr val="bg1"/>
                  </a:solidFill>
                </a:endParaRPr>
              </a:p>
              <a:p>
                <a:pPr marL="0" indent="0">
                  <a:buNone/>
                </a:pPr>
                <a:endParaRPr lang="en-US" sz="800" i="1" dirty="0">
                  <a:solidFill>
                    <a:schemeClr val="bg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4000" i="1" smtClean="0">
                              <a:solidFill>
                                <a:schemeClr val="bg1"/>
                              </a:solidFill>
                              <a:latin typeface="Cambria Math" panose="02040503050406030204" pitchFamily="18" charset="0"/>
                            </a:rPr>
                          </m:ctrlPr>
                        </m:sSubPr>
                        <m:e>
                          <m:acc>
                            <m:accPr>
                              <m:chr m:val="̅"/>
                              <m:ctrlPr>
                                <a:rPr lang="en-US" sz="4000" i="1" smtClean="0">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𝑆</m:t>
                              </m:r>
                            </m:e>
                          </m:acc>
                        </m:e>
                        <m:sub>
                          <m:r>
                            <a:rPr lang="en-US" sz="4000" i="1">
                              <a:solidFill>
                                <a:schemeClr val="bg1"/>
                              </a:solidFill>
                              <a:latin typeface="Cambria Math" panose="02040503050406030204" pitchFamily="18" charset="0"/>
                            </a:rPr>
                            <m:t>1</m:t>
                          </m:r>
                        </m:sub>
                      </m:sSub>
                      <m:r>
                        <a:rPr lang="en-US" sz="4000" i="1">
                          <a:solidFill>
                            <a:schemeClr val="bg1"/>
                          </a:solidFill>
                          <a:latin typeface="Cambria Math" panose="02040503050406030204" pitchFamily="18" charset="0"/>
                        </a:rPr>
                        <m:t>𝑤</m:t>
                      </m:r>
                      <m:r>
                        <a:rPr lang="en-US" sz="4000" i="1">
                          <a:solidFill>
                            <a:schemeClr val="bg1"/>
                          </a:solidFill>
                          <a:latin typeface="Cambria Math" panose="02040503050406030204" pitchFamily="18" charset="0"/>
                        </a:rPr>
                        <m:t>=</m:t>
                      </m:r>
                      <m:r>
                        <a:rPr lang="el-GR" sz="4000" i="1">
                          <a:solidFill>
                            <a:schemeClr val="bg1"/>
                          </a:solidFill>
                          <a:latin typeface="Cambria Math" panose="02040503050406030204" pitchFamily="18" charset="0"/>
                        </a:rPr>
                        <m:t>𝜆</m:t>
                      </m:r>
                      <m:r>
                        <a:rPr lang="en-US" sz="4000" i="1">
                          <a:solidFill>
                            <a:schemeClr val="bg1"/>
                          </a:solidFill>
                          <a:latin typeface="Cambria Math" panose="02040503050406030204" pitchFamily="18" charset="0"/>
                        </a:rPr>
                        <m:t>𝑤</m:t>
                      </m:r>
                    </m:oMath>
                  </m:oMathPara>
                </a14:m>
                <a:endParaRPr lang="en-US" sz="4000" dirty="0">
                  <a:solidFill>
                    <a:schemeClr val="bg1"/>
                  </a:solidFill>
                </a:endParaRPr>
              </a:p>
              <a:p>
                <a:pPr marL="0" indent="0">
                  <a:buNone/>
                </a:pPr>
                <a:endParaRPr lang="en-US" dirty="0"/>
              </a:p>
            </p:txBody>
          </p:sp>
        </mc:Choice>
        <mc:Fallback xmlns="">
          <p:sp>
            <p:nvSpPr>
              <p:cNvPr id="6" name="Content Placeholder 5">
                <a:extLst>
                  <a:ext uri="{FF2B5EF4-FFF2-40B4-BE49-F238E27FC236}">
                    <a16:creationId xmlns:a16="http://schemas.microsoft.com/office/drawing/2014/main" id="{D8079926-2F2F-4D03-A3E8-78FFAB941077}"/>
                  </a:ext>
                </a:extLst>
              </p:cNvPr>
              <p:cNvSpPr>
                <a:spLocks noGrp="1" noRot="1" noChangeAspect="1" noMove="1" noResize="1" noEditPoints="1" noAdjustHandles="1" noChangeArrowheads="1" noChangeShapeType="1" noTextEdit="1"/>
              </p:cNvSpPr>
              <p:nvPr>
                <p:ph idx="1"/>
              </p:nvPr>
            </p:nvSpPr>
            <p:spPr>
              <a:xfrm>
                <a:off x="-1505831" y="2096354"/>
                <a:ext cx="9613861" cy="3996101"/>
              </a:xfrm>
              <a:blipFill>
                <a:blip r:embed="rId8"/>
                <a:stretch>
                  <a:fillRect t="-213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D083B9B-3AFD-4A53-8A7E-7E34AC00339F}"/>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t>
            </a:r>
            <a:r>
              <a:rPr lang="en-US" b="1" dirty="0">
                <a:solidFill>
                  <a:schemeClr val="accent4">
                    <a:lumMod val="75000"/>
                  </a:schemeClr>
                </a:solidFill>
              </a:rPr>
              <a:t>Application</a:t>
            </a:r>
            <a:r>
              <a:rPr lang="en-US" b="1" dirty="0">
                <a:solidFill>
                  <a:schemeClr val="bg1"/>
                </a:solidFill>
              </a:rPr>
              <a:t> | Mode Thresholding | Methodology | Results | Conclusion </a:t>
            </a:r>
          </a:p>
        </p:txBody>
      </p:sp>
      <p:sp>
        <p:nvSpPr>
          <p:cNvPr id="8" name="TextBox 7">
            <a:extLst>
              <a:ext uri="{FF2B5EF4-FFF2-40B4-BE49-F238E27FC236}">
                <a16:creationId xmlns:a16="http://schemas.microsoft.com/office/drawing/2014/main" id="{9AF0E240-0794-4A92-A177-0F69F887F0D7}"/>
              </a:ext>
            </a:extLst>
          </p:cNvPr>
          <p:cNvSpPr txBox="1"/>
          <p:nvPr/>
        </p:nvSpPr>
        <p:spPr>
          <a:xfrm>
            <a:off x="2875429" y="4582507"/>
            <a:ext cx="851339" cy="369332"/>
          </a:xfrm>
          <a:prstGeom prst="rect">
            <a:avLst/>
          </a:prstGeom>
          <a:noFill/>
        </p:spPr>
        <p:txBody>
          <a:bodyPr wrap="square" rtlCol="0">
            <a:spAutoFit/>
          </a:bodyPr>
          <a:lstStyle/>
          <a:p>
            <a:pPr algn="ctr"/>
            <a:r>
              <a:rPr lang="en-US" dirty="0">
                <a:solidFill>
                  <a:schemeClr val="bg1"/>
                </a:solidFill>
              </a:rPr>
              <a:t> ...</a:t>
            </a:r>
          </a:p>
        </p:txBody>
      </p:sp>
      <p:sp>
        <p:nvSpPr>
          <p:cNvPr id="10" name="Slide Number Placeholder 9">
            <a:extLst>
              <a:ext uri="{FF2B5EF4-FFF2-40B4-BE49-F238E27FC236}">
                <a16:creationId xmlns:a16="http://schemas.microsoft.com/office/drawing/2014/main" id="{0AD0A074-6BAF-4D35-BCEB-6617039A246C}"/>
              </a:ext>
            </a:extLst>
          </p:cNvPr>
          <p:cNvSpPr>
            <a:spLocks noGrp="1"/>
          </p:cNvSpPr>
          <p:nvPr>
            <p:ph type="sldNum" sz="quarter" idx="12"/>
          </p:nvPr>
        </p:nvSpPr>
        <p:spPr/>
        <p:txBody>
          <a:bodyPr/>
          <a:lstStyle/>
          <a:p>
            <a:r>
              <a:rPr lang="en-US" dirty="0"/>
              <a:t>6</a:t>
            </a:r>
          </a:p>
        </p:txBody>
      </p:sp>
      <p:pic>
        <p:nvPicPr>
          <p:cNvPr id="9" name="Picture 8">
            <a:extLst>
              <a:ext uri="{FF2B5EF4-FFF2-40B4-BE49-F238E27FC236}">
                <a16:creationId xmlns:a16="http://schemas.microsoft.com/office/drawing/2014/main" id="{E7B3C211-513B-495C-B9E0-A9C073668604}"/>
              </a:ext>
            </a:extLst>
          </p:cNvPr>
          <p:cNvPicPr/>
          <p:nvPr/>
        </p:nvPicPr>
        <p:blipFill>
          <a:blip r:embed="rId9"/>
          <a:stretch>
            <a:fillRect/>
          </a:stretch>
        </p:blipFill>
        <p:spPr>
          <a:xfrm>
            <a:off x="6627437" y="1899436"/>
            <a:ext cx="5269744" cy="4389935"/>
          </a:xfrm>
          <a:prstGeom prst="rect">
            <a:avLst/>
          </a:prstGeom>
          <a:ln>
            <a:solidFill>
              <a:schemeClr val="bg1"/>
            </a:solidFill>
          </a:ln>
        </p:spPr>
      </p:pic>
    </p:spTree>
    <p:extLst>
      <p:ext uri="{BB962C8B-B14F-4D97-AF65-F5344CB8AC3E}">
        <p14:creationId xmlns:p14="http://schemas.microsoft.com/office/powerpoint/2010/main" val="170570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2830-ABAE-4BF6-878D-3FE0F6DF36E2}"/>
              </a:ext>
            </a:extLst>
          </p:cNvPr>
          <p:cNvSpPr>
            <a:spLocks noGrp="1"/>
          </p:cNvSpPr>
          <p:nvPr>
            <p:ph type="title"/>
          </p:nvPr>
        </p:nvSpPr>
        <p:spPr/>
        <p:txBody>
          <a:bodyPr/>
          <a:lstStyle/>
          <a:p>
            <a:r>
              <a:rPr lang="en-US" dirty="0"/>
              <a:t>Extracting the Planet Signal</a:t>
            </a:r>
          </a:p>
        </p:txBody>
      </p:sp>
      <p:sp>
        <p:nvSpPr>
          <p:cNvPr id="4" name="TextBox 3">
            <a:extLst>
              <a:ext uri="{FF2B5EF4-FFF2-40B4-BE49-F238E27FC236}">
                <a16:creationId xmlns:a16="http://schemas.microsoft.com/office/drawing/2014/main" id="{B817B094-F424-46A4-9F71-3F991B97678C}"/>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t>
            </a:r>
            <a:r>
              <a:rPr lang="en-US" b="1" dirty="0">
                <a:solidFill>
                  <a:schemeClr val="accent4">
                    <a:lumMod val="75000"/>
                  </a:schemeClr>
                </a:solidFill>
              </a:rPr>
              <a:t>Application</a:t>
            </a:r>
            <a:r>
              <a:rPr lang="en-US" b="1" dirty="0">
                <a:solidFill>
                  <a:schemeClr val="bg1"/>
                </a:solidFill>
              </a:rPr>
              <a:t> | Mode Thresholding | Methodology | Results | Conclusion </a:t>
            </a:r>
          </a:p>
        </p:txBody>
      </p:sp>
      <p:sp>
        <p:nvSpPr>
          <p:cNvPr id="7" name="Slide Number Placeholder 6">
            <a:extLst>
              <a:ext uri="{FF2B5EF4-FFF2-40B4-BE49-F238E27FC236}">
                <a16:creationId xmlns:a16="http://schemas.microsoft.com/office/drawing/2014/main" id="{FF88955A-4516-43CB-8CC2-8B439C868EF4}"/>
              </a:ext>
            </a:extLst>
          </p:cNvPr>
          <p:cNvSpPr>
            <a:spLocks noGrp="1"/>
          </p:cNvSpPr>
          <p:nvPr>
            <p:ph type="sldNum" sz="quarter" idx="12"/>
          </p:nvPr>
        </p:nvSpPr>
        <p:spPr/>
        <p:txBody>
          <a:bodyPr/>
          <a:lstStyle/>
          <a:p>
            <a:r>
              <a:rPr lang="en-US" dirty="0"/>
              <a:t>7</a:t>
            </a:r>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F9248638-A9B4-4AA9-85E4-5582E1B50E08}"/>
                  </a:ext>
                </a:extLst>
              </p:cNvPr>
              <p:cNvSpPr txBox="1">
                <a:spLocks/>
              </p:cNvSpPr>
              <p:nvPr/>
            </p:nvSpPr>
            <p:spPr>
              <a:xfrm>
                <a:off x="680320" y="2011054"/>
                <a:ext cx="9613861" cy="4389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i="1" smtClean="0">
                              <a:solidFill>
                                <a:schemeClr val="bg1"/>
                              </a:solidFill>
                              <a:latin typeface="Cambria Math" panose="02040503050406030204" pitchFamily="18" charset="0"/>
                            </a:rPr>
                          </m:ctrlPr>
                        </m:sSubPr>
                        <m:e>
                          <m:acc>
                            <m:accPr>
                              <m:chr m:val="̅"/>
                              <m:ctrlPr>
                                <a:rPr lang="en-US" i="1" smtClean="0">
                                  <a:solidFill>
                                    <a:schemeClr val="bg1"/>
                                  </a:solidFill>
                                  <a:latin typeface="Cambria Math" panose="02040503050406030204" pitchFamily="18" charset="0"/>
                                </a:rPr>
                              </m:ctrlPr>
                            </m:accPr>
                            <m:e>
                              <m:r>
                                <a:rPr lang="en-US" b="0" i="1" smtClean="0">
                                  <a:solidFill>
                                    <a:schemeClr val="bg1"/>
                                  </a:solidFill>
                                  <a:latin typeface="Cambria Math" panose="02040503050406030204" pitchFamily="18" charset="0"/>
                                </a:rPr>
                                <m:t>𝑆</m:t>
                              </m:r>
                            </m:e>
                          </m:acc>
                        </m:e>
                        <m:sub>
                          <m:r>
                            <a:rPr lang="en-US" i="1">
                              <a:solidFill>
                                <a:schemeClr val="bg1"/>
                              </a:solidFill>
                              <a:latin typeface="Cambria Math" panose="02040503050406030204" pitchFamily="18" charset="0"/>
                            </a:rPr>
                            <m:t>𝑛</m:t>
                          </m:r>
                        </m:sub>
                      </m:sSub>
                      <m:r>
                        <a:rPr lang="en-US" i="1">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𝑈</m:t>
                      </m:r>
                      <m:r>
                        <m:rPr>
                          <m:sty m:val="p"/>
                        </m:rPr>
                        <a:rPr lang="el-GR" i="1" smtClean="0">
                          <a:solidFill>
                            <a:schemeClr val="bg1"/>
                          </a:solidFill>
                          <a:latin typeface="Cambria Math" panose="02040503050406030204" pitchFamily="18" charset="0"/>
                        </a:rPr>
                        <m:t>Σ</m:t>
                      </m:r>
                      <m:sSup>
                        <m:sSupPr>
                          <m:ctrlPr>
                            <a:rPr lang="en-US" i="1">
                              <a:solidFill>
                                <a:schemeClr val="bg1"/>
                              </a:solidFill>
                              <a:latin typeface="Cambria Math" panose="02040503050406030204" pitchFamily="18" charset="0"/>
                            </a:rPr>
                          </m:ctrlPr>
                        </m:sSupPr>
                        <m:e>
                          <m:r>
                            <a:rPr lang="en-US" i="1" smtClean="0">
                              <a:solidFill>
                                <a:schemeClr val="bg1"/>
                              </a:solidFill>
                              <a:latin typeface="Cambria Math" panose="02040503050406030204" pitchFamily="18" charset="0"/>
                            </a:rPr>
                            <m:t>𝑈</m:t>
                          </m:r>
                        </m:e>
                        <m:sup>
                          <m:r>
                            <a:rPr lang="en-US" i="1">
                              <a:solidFill>
                                <a:schemeClr val="bg1"/>
                              </a:solidFill>
                              <a:latin typeface="Cambria Math" panose="02040503050406030204" pitchFamily="18" charset="0"/>
                            </a:rPr>
                            <m:t>𝑇</m:t>
                          </m:r>
                        </m:sup>
                      </m:sSup>
                    </m:oMath>
                  </m:oMathPara>
                </a14:m>
                <a:endParaRPr lang="en-US" i="1" dirty="0">
                  <a:solidFill>
                    <a:schemeClr val="bg1"/>
                  </a:solidFill>
                  <a:latin typeface="Cambria Math" panose="02040503050406030204" pitchFamily="18" charset="0"/>
                </a:endParaRPr>
              </a:p>
              <a:p>
                <a:pPr marL="0" indent="0">
                  <a:buFont typeface="Arial" panose="020B0604020202020204" pitchFamily="34" charset="0"/>
                  <a:buNone/>
                </a:pPr>
                <a:endParaRPr lang="en-US" i="1" dirty="0">
                  <a:solidFill>
                    <a:schemeClr val="bg1"/>
                  </a:solidFill>
                  <a:latin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i="1">
                          <a:solidFill>
                            <a:schemeClr val="bg1"/>
                          </a:solidFill>
                          <a:latin typeface="Cambria Math" panose="02040503050406030204" pitchFamily="18" charset="0"/>
                        </a:rPr>
                        <m:t>𝑍</m:t>
                      </m:r>
                      <m:r>
                        <a:rPr lang="en-US"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𝑈</m:t>
                          </m:r>
                        </m:e>
                        <m:sup>
                          <m:r>
                            <a:rPr lang="en-US" i="1">
                              <a:solidFill>
                                <a:schemeClr val="bg1"/>
                              </a:solidFill>
                              <a:latin typeface="Cambria Math" panose="02040503050406030204" pitchFamily="18" charset="0"/>
                            </a:rPr>
                            <m:t>𝑇</m:t>
                          </m:r>
                        </m:sup>
                      </m:sSup>
                      <m:r>
                        <a:rPr lang="en-US" i="1">
                          <a:solidFill>
                            <a:schemeClr val="bg1"/>
                          </a:solidFill>
                          <a:latin typeface="Cambria Math" panose="02040503050406030204" pitchFamily="18" charset="0"/>
                        </a:rPr>
                        <m:t>𝑃</m:t>
                      </m:r>
                      <m:sSup>
                        <m:sSupPr>
                          <m:ctrlPr>
                            <a:rPr lang="en-US" i="1" smtClean="0">
                              <a:solidFill>
                                <a:schemeClr val="bg1"/>
                              </a:solidFill>
                              <a:latin typeface="Cambria Math" panose="02040503050406030204" pitchFamily="18" charset="0"/>
                            </a:rPr>
                          </m:ctrlPr>
                        </m:sSupPr>
                        <m:e>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𝑋</m:t>
                              </m:r>
                            </m:e>
                            <m:sub>
                              <m:r>
                                <a:rPr lang="en-US" b="0" i="1" smtClean="0">
                                  <a:solidFill>
                                    <a:schemeClr val="bg1"/>
                                  </a:solidFill>
                                  <a:latin typeface="Cambria Math" panose="02040503050406030204" pitchFamily="18" charset="0"/>
                                </a:rPr>
                                <m:t>1</m:t>
                              </m:r>
                            </m:sub>
                          </m:sSub>
                        </m:e>
                        <m:sup>
                          <m:r>
                            <a:rPr lang="en-US" b="0" i="1" smtClean="0">
                              <a:solidFill>
                                <a:schemeClr val="bg1"/>
                              </a:solidFill>
                              <a:latin typeface="Cambria Math" panose="02040503050406030204" pitchFamily="18" charset="0"/>
                            </a:rPr>
                            <m:t>𝑇</m:t>
                          </m:r>
                        </m:sup>
                      </m:sSup>
                    </m:oMath>
                  </m:oMathPara>
                </a14:m>
                <a:endParaRPr lang="en-US" dirty="0">
                  <a:solidFill>
                    <a:schemeClr val="bg1"/>
                  </a:solidFill>
                </a:endParaRPr>
              </a:p>
              <a:p>
                <a:pPr marL="0" indent="0">
                  <a:buFont typeface="Arial" panose="020B0604020202020204" pitchFamily="34" charset="0"/>
                  <a:buNone/>
                </a:pPr>
                <a:endParaRPr lang="en-US" dirty="0">
                  <a:solidFill>
                    <a:schemeClr val="bg1"/>
                  </a:solidFill>
                </a:endParaRPr>
              </a:p>
              <a:p>
                <a:pPr marL="0" indent="0">
                  <a:buFont typeface="Arial" panose="020B0604020202020204" pitchFamily="34" charset="0"/>
                  <a:buNone/>
                </a:pPr>
                <a:r>
                  <a:rPr lang="en-US" i="1" dirty="0" err="1">
                    <a:solidFill>
                      <a:schemeClr val="bg1"/>
                    </a:solidFill>
                  </a:rPr>
                  <a:t>Z</a:t>
                </a:r>
                <a:r>
                  <a:rPr lang="en-US" i="1" baseline="-25000" dirty="0" err="1">
                    <a:solidFill>
                      <a:schemeClr val="bg1"/>
                    </a:solidFill>
                  </a:rPr>
                  <a:t>k</a:t>
                </a:r>
                <a:r>
                  <a:rPr lang="en-US" baseline="-25000" dirty="0">
                    <a:solidFill>
                      <a:schemeClr val="bg1"/>
                    </a:solidFill>
                  </a:rPr>
                  <a:t> </a:t>
                </a:r>
                <a:r>
                  <a:rPr lang="en-US" dirty="0">
                    <a:solidFill>
                      <a:schemeClr val="bg1"/>
                    </a:solidFill>
                  </a:rPr>
                  <a:t>is final </a:t>
                </a:r>
                <a:r>
                  <a:rPr lang="en-US" i="1" dirty="0">
                    <a:solidFill>
                      <a:schemeClr val="bg1"/>
                    </a:solidFill>
                  </a:rPr>
                  <a:t>k</a:t>
                </a:r>
                <a:r>
                  <a:rPr lang="en-US" dirty="0">
                    <a:solidFill>
                      <a:schemeClr val="bg1"/>
                    </a:solidFill>
                  </a:rPr>
                  <a:t> rows from </a:t>
                </a:r>
                <a:r>
                  <a:rPr lang="en-US" i="1" dirty="0">
                    <a:solidFill>
                      <a:schemeClr val="bg1"/>
                    </a:solidFill>
                  </a:rPr>
                  <a:t>Z</a:t>
                </a:r>
              </a:p>
              <a:p>
                <a:pPr marL="0" indent="0">
                  <a:buFont typeface="Arial" panose="020B0604020202020204" pitchFamily="34" charset="0"/>
                  <a:buNone/>
                </a:pPr>
                <a:endParaRPr lang="en-US" i="1" dirty="0">
                  <a:solidFill>
                    <a:schemeClr val="bg1"/>
                  </a:solidFill>
                </a:endParaRPr>
              </a:p>
              <a:p>
                <a:pPr marL="0" indent="0">
                  <a:buFont typeface="Arial" panose="020B0604020202020204" pitchFamily="34" charset="0"/>
                  <a:buNone/>
                </a:pPr>
                <a:r>
                  <a:rPr lang="en-US" dirty="0">
                    <a:solidFill>
                      <a:schemeClr val="bg1"/>
                    </a:solidFill>
                  </a:rPr>
                  <a:t>Signal for a given target image </a:t>
                </a:r>
                <a:r>
                  <a:rPr lang="en-US" i="1" dirty="0">
                    <a:solidFill>
                      <a:schemeClr val="bg1"/>
                    </a:solidFill>
                  </a:rPr>
                  <a:t>t </a:t>
                </a:r>
                <a:r>
                  <a:rPr lang="en-US" dirty="0">
                    <a:solidFill>
                      <a:schemeClr val="bg1"/>
                    </a:solidFill>
                  </a:rPr>
                  <a:t>is </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𝑘</m:t>
                            </m:r>
                          </m:sub>
                        </m:sSub>
                      </m:e>
                      <m:sup>
                        <m:r>
                          <a:rPr lang="en-US" i="1">
                            <a:solidFill>
                              <a:schemeClr val="bg1"/>
                            </a:solidFill>
                            <a:latin typeface="Cambria Math" panose="02040503050406030204" pitchFamily="18" charset="0"/>
                          </a:rPr>
                          <m:t>𝑇</m:t>
                        </m:r>
                      </m:sup>
                    </m:sSup>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𝑘</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𝑡</m:t>
                    </m:r>
                  </m:oMath>
                </a14:m>
                <a:r>
                  <a:rPr lang="en-US" i="1" dirty="0">
                    <a:solidFill>
                      <a:schemeClr val="bg1"/>
                    </a:solidFill>
                  </a:rPr>
                  <a:t> </a:t>
                </a:r>
              </a:p>
            </p:txBody>
          </p:sp>
        </mc:Choice>
        <mc:Fallback>
          <p:sp>
            <p:nvSpPr>
              <p:cNvPr id="8" name="Content Placeholder 2">
                <a:extLst>
                  <a:ext uri="{FF2B5EF4-FFF2-40B4-BE49-F238E27FC236}">
                    <a16:creationId xmlns:a16="http://schemas.microsoft.com/office/drawing/2014/main" id="{F9248638-A9B4-4AA9-85E4-5582E1B50E08}"/>
                  </a:ext>
                </a:extLst>
              </p:cNvPr>
              <p:cNvSpPr txBox="1">
                <a:spLocks noRot="1" noChangeAspect="1" noMove="1" noResize="1" noEditPoints="1" noAdjustHandles="1" noChangeArrowheads="1" noChangeShapeType="1" noTextEdit="1"/>
              </p:cNvSpPr>
              <p:nvPr/>
            </p:nvSpPr>
            <p:spPr>
              <a:xfrm>
                <a:off x="680320" y="2011054"/>
                <a:ext cx="9613861" cy="4389748"/>
              </a:xfrm>
              <a:prstGeom prst="rect">
                <a:avLst/>
              </a:prstGeom>
              <a:blipFill>
                <a:blip r:embed="rId3"/>
                <a:stretch>
                  <a:fillRect l="-1015"/>
                </a:stretch>
              </a:blipFill>
            </p:spPr>
            <p:txBody>
              <a:bodyPr/>
              <a:lstStyle/>
              <a:p>
                <a:r>
                  <a:rPr lang="en-US">
                    <a:noFill/>
                  </a:rPr>
                  <a:t> </a:t>
                </a:r>
              </a:p>
            </p:txBody>
          </p:sp>
        </mc:Fallback>
      </mc:AlternateContent>
    </p:spTree>
    <p:extLst>
      <p:ext uri="{BB962C8B-B14F-4D97-AF65-F5344CB8AC3E}">
        <p14:creationId xmlns:p14="http://schemas.microsoft.com/office/powerpoint/2010/main" val="189404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2830-ABAE-4BF6-878D-3FE0F6DF36E2}"/>
              </a:ext>
            </a:extLst>
          </p:cNvPr>
          <p:cNvSpPr>
            <a:spLocks noGrp="1"/>
          </p:cNvSpPr>
          <p:nvPr>
            <p:ph type="title"/>
          </p:nvPr>
        </p:nvSpPr>
        <p:spPr/>
        <p:txBody>
          <a:bodyPr/>
          <a:lstStyle/>
          <a:p>
            <a:r>
              <a:rPr lang="en-US" dirty="0"/>
              <a:t>Extracting the Planet Signal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E14AC-27B6-4CB2-8E37-3E34B18F5B5D}"/>
                  </a:ext>
                </a:extLst>
              </p:cNvPr>
              <p:cNvSpPr>
                <a:spLocks noGrp="1"/>
              </p:cNvSpPr>
              <p:nvPr>
                <p:ph idx="1"/>
              </p:nvPr>
            </p:nvSpPr>
            <p:spPr>
              <a:xfrm>
                <a:off x="680320" y="2011054"/>
                <a:ext cx="9613861" cy="4389748"/>
              </a:xfrm>
            </p:spPr>
            <p:txBody>
              <a:bodyPr>
                <a:normAutofit/>
              </a:bodyPr>
              <a:lstStyle/>
              <a:p>
                <a:pPr marL="0" indent="0">
                  <a:buNone/>
                </a:pPr>
                <a14:m>
                  <m:oMathPara xmlns:m="http://schemas.openxmlformats.org/officeDocument/2006/math">
                    <m:oMathParaPr>
                      <m:jc m:val="left"/>
                    </m:oMathParaPr>
                    <m:oMath xmlns:m="http://schemas.openxmlformats.org/officeDocument/2006/math">
                      <m:sSub>
                        <m:sSubPr>
                          <m:ctrlPr>
                            <a:rPr lang="en-US" i="1" smtClean="0">
                              <a:solidFill>
                                <a:schemeClr val="bg1"/>
                              </a:solidFill>
                              <a:latin typeface="Cambria Math" panose="02040503050406030204" pitchFamily="18" charset="0"/>
                            </a:rPr>
                          </m:ctrlPr>
                        </m:sSubPr>
                        <m:e>
                          <m:acc>
                            <m:accPr>
                              <m:chr m:val="̂"/>
                              <m:ctrlPr>
                                <a:rPr lang="en-US" i="1">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𝑆</m:t>
                              </m:r>
                            </m:e>
                          </m:acc>
                        </m:e>
                        <m:sub>
                          <m:r>
                            <a:rPr lang="en-US" i="1">
                              <a:solidFill>
                                <a:schemeClr val="bg1"/>
                              </a:solidFill>
                              <a:latin typeface="Cambria Math" panose="02040503050406030204" pitchFamily="18" charset="0"/>
                            </a:rPr>
                            <m:t>𝑛</m:t>
                          </m:r>
                        </m:sub>
                      </m:sSub>
                      <m:r>
                        <a:rPr lang="en-US" i="1">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𝑈</m:t>
                      </m:r>
                      <m:r>
                        <m:rPr>
                          <m:sty m:val="p"/>
                        </m:rPr>
                        <a:rPr lang="el-GR" b="0" i="1" smtClean="0">
                          <a:solidFill>
                            <a:schemeClr val="bg1"/>
                          </a:solidFill>
                          <a:latin typeface="Cambria Math" panose="02040503050406030204" pitchFamily="18" charset="0"/>
                        </a:rPr>
                        <m:t>Σ</m:t>
                      </m:r>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𝑈</m:t>
                          </m:r>
                        </m:e>
                        <m:sup>
                          <m:r>
                            <a:rPr lang="en-US" i="1">
                              <a:solidFill>
                                <a:schemeClr val="bg1"/>
                              </a:solidFill>
                              <a:latin typeface="Cambria Math" panose="02040503050406030204" pitchFamily="18" charset="0"/>
                            </a:rPr>
                            <m:t>𝑇</m:t>
                          </m:r>
                        </m:sup>
                      </m:sSup>
                    </m:oMath>
                  </m:oMathPara>
                </a14:m>
                <a:endParaRPr lang="en-US" i="1" dirty="0">
                  <a:solidFill>
                    <a:schemeClr val="bg1"/>
                  </a:solidFill>
                  <a:latin typeface="Cambria Math" panose="02040503050406030204" pitchFamily="18" charset="0"/>
                </a:endParaRPr>
              </a:p>
              <a:p>
                <a:pPr marL="0" indent="0">
                  <a:buNone/>
                </a:pPr>
                <a:endParaRPr lang="en-US" i="1" dirty="0">
                  <a:solidFill>
                    <a:schemeClr val="bg1"/>
                  </a:solidFill>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solidFill>
                            <a:schemeClr val="bg1"/>
                          </a:solidFill>
                          <a:latin typeface="Cambria Math" panose="02040503050406030204" pitchFamily="18" charset="0"/>
                        </a:rPr>
                        <m:t>𝑍</m:t>
                      </m:r>
                      <m:r>
                        <a:rPr lang="en-US"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𝑈</m:t>
                          </m:r>
                        </m:e>
                        <m:sup>
                          <m:r>
                            <a:rPr lang="en-US" i="1">
                              <a:solidFill>
                                <a:schemeClr val="bg1"/>
                              </a:solidFill>
                              <a:latin typeface="Cambria Math" panose="02040503050406030204" pitchFamily="18" charset="0"/>
                            </a:rPr>
                            <m:t>𝑇</m:t>
                          </m:r>
                        </m:sup>
                      </m:sSup>
                      <m:r>
                        <a:rPr lang="en-US" i="1">
                          <a:solidFill>
                            <a:schemeClr val="bg1"/>
                          </a:solidFill>
                          <a:latin typeface="Cambria Math" panose="02040503050406030204" pitchFamily="18" charset="0"/>
                        </a:rPr>
                        <m:t>𝑃</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𝑋</m:t>
                          </m:r>
                        </m:e>
                        <m:sub>
                          <m:r>
                            <a:rPr lang="en-US" i="1">
                              <a:solidFill>
                                <a:schemeClr val="bg1"/>
                              </a:solidFill>
                              <a:latin typeface="Cambria Math" panose="02040503050406030204" pitchFamily="18" charset="0"/>
                            </a:rPr>
                            <m:t>1</m:t>
                          </m:r>
                        </m:sub>
                      </m:sSub>
                    </m:oMath>
                  </m:oMathPara>
                </a14:m>
                <a:endParaRPr lang="en-US" dirty="0">
                  <a:solidFill>
                    <a:schemeClr val="bg1"/>
                  </a:solidFill>
                </a:endParaRPr>
              </a:p>
              <a:p>
                <a:pPr marL="0" indent="0">
                  <a:buNone/>
                </a:pPr>
                <a:endParaRPr lang="en-US" dirty="0">
                  <a:solidFill>
                    <a:schemeClr val="bg1"/>
                  </a:solidFill>
                </a:endParaRPr>
              </a:p>
              <a:p>
                <a:pPr marL="0" indent="0">
                  <a:buNone/>
                </a:pPr>
                <a:r>
                  <a:rPr lang="en-US" i="1" dirty="0" err="1">
                    <a:solidFill>
                      <a:schemeClr val="bg1"/>
                    </a:solidFill>
                  </a:rPr>
                  <a:t>Z</a:t>
                </a:r>
                <a:r>
                  <a:rPr lang="en-US" i="1" baseline="-25000" dirty="0" err="1">
                    <a:solidFill>
                      <a:schemeClr val="bg1"/>
                    </a:solidFill>
                  </a:rPr>
                  <a:t>k</a:t>
                </a:r>
                <a:r>
                  <a:rPr lang="en-US" baseline="-25000" dirty="0">
                    <a:solidFill>
                      <a:schemeClr val="bg1"/>
                    </a:solidFill>
                  </a:rPr>
                  <a:t> </a:t>
                </a:r>
                <a:r>
                  <a:rPr lang="en-US" dirty="0">
                    <a:solidFill>
                      <a:schemeClr val="bg1"/>
                    </a:solidFill>
                  </a:rPr>
                  <a:t>is final </a:t>
                </a:r>
                <a:r>
                  <a:rPr lang="en-US" i="1" dirty="0">
                    <a:solidFill>
                      <a:schemeClr val="bg1"/>
                    </a:solidFill>
                  </a:rPr>
                  <a:t>k</a:t>
                </a:r>
                <a:r>
                  <a:rPr lang="en-US" dirty="0">
                    <a:solidFill>
                      <a:schemeClr val="bg1"/>
                    </a:solidFill>
                  </a:rPr>
                  <a:t> rows from </a:t>
                </a:r>
                <a:r>
                  <a:rPr lang="en-US" i="1" dirty="0">
                    <a:solidFill>
                      <a:schemeClr val="bg1"/>
                    </a:solidFill>
                  </a:rPr>
                  <a:t>Z</a:t>
                </a:r>
              </a:p>
              <a:p>
                <a:pPr marL="0" indent="0">
                  <a:buNone/>
                </a:pPr>
                <a:endParaRPr lang="en-US" i="1" dirty="0">
                  <a:solidFill>
                    <a:schemeClr val="bg1"/>
                  </a:solidFill>
                </a:endParaRPr>
              </a:p>
              <a:p>
                <a:pPr marL="0" indent="0">
                  <a:buNone/>
                </a:pPr>
                <a:r>
                  <a:rPr lang="en-US" dirty="0">
                    <a:solidFill>
                      <a:schemeClr val="bg1"/>
                    </a:solidFill>
                  </a:rPr>
                  <a:t>Signal for a given target image </a:t>
                </a:r>
                <a:r>
                  <a:rPr lang="en-US" i="1" dirty="0">
                    <a:solidFill>
                      <a:schemeClr val="bg1"/>
                    </a:solidFill>
                  </a:rPr>
                  <a:t>t </a:t>
                </a:r>
                <a:r>
                  <a:rPr lang="en-US" dirty="0">
                    <a:solidFill>
                      <a:schemeClr val="bg1"/>
                    </a:solidFill>
                  </a:rPr>
                  <a:t>is </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𝑘</m:t>
                            </m:r>
                          </m:sub>
                        </m:sSub>
                      </m:e>
                      <m:sup>
                        <m:r>
                          <a:rPr lang="en-US" i="1">
                            <a:solidFill>
                              <a:schemeClr val="bg1"/>
                            </a:solidFill>
                            <a:latin typeface="Cambria Math" panose="02040503050406030204" pitchFamily="18" charset="0"/>
                          </a:rPr>
                          <m:t>𝑇</m:t>
                        </m:r>
                      </m:sup>
                    </m:sSup>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𝑘</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𝑡</m:t>
                    </m:r>
                  </m:oMath>
                </a14:m>
                <a:r>
                  <a:rPr lang="en-US" i="1" dirty="0">
                    <a:solidFill>
                      <a:schemeClr val="bg1"/>
                    </a:solidFill>
                  </a:rPr>
                  <a:t> </a:t>
                </a:r>
              </a:p>
            </p:txBody>
          </p:sp>
        </mc:Choice>
        <mc:Fallback xmlns="">
          <p:sp>
            <p:nvSpPr>
              <p:cNvPr id="3" name="Content Placeholder 2">
                <a:extLst>
                  <a:ext uri="{FF2B5EF4-FFF2-40B4-BE49-F238E27FC236}">
                    <a16:creationId xmlns:a16="http://schemas.microsoft.com/office/drawing/2014/main" id="{81AE14AC-27B6-4CB2-8E37-3E34B18F5B5D}"/>
                  </a:ext>
                </a:extLst>
              </p:cNvPr>
              <p:cNvSpPr>
                <a:spLocks noGrp="1" noRot="1" noChangeAspect="1" noMove="1" noResize="1" noEditPoints="1" noAdjustHandles="1" noChangeArrowheads="1" noChangeShapeType="1" noTextEdit="1"/>
              </p:cNvSpPr>
              <p:nvPr>
                <p:ph idx="1"/>
              </p:nvPr>
            </p:nvSpPr>
            <p:spPr>
              <a:xfrm>
                <a:off x="680320" y="2011054"/>
                <a:ext cx="9613861" cy="4389748"/>
              </a:xfrm>
              <a:blipFill>
                <a:blip r:embed="rId3"/>
                <a:stretch>
                  <a:fillRect l="-1015" t="-16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817B094-F424-46A4-9F71-3F991B97678C}"/>
              </a:ext>
            </a:extLst>
          </p:cNvPr>
          <p:cNvSpPr txBox="1"/>
          <p:nvPr/>
        </p:nvSpPr>
        <p:spPr>
          <a:xfrm>
            <a:off x="680321" y="136588"/>
            <a:ext cx="11194740" cy="369332"/>
          </a:xfrm>
          <a:prstGeom prst="rect">
            <a:avLst/>
          </a:prstGeom>
          <a:noFill/>
        </p:spPr>
        <p:txBody>
          <a:bodyPr wrap="square" rtlCol="0">
            <a:spAutoFit/>
          </a:bodyPr>
          <a:lstStyle/>
          <a:p>
            <a:r>
              <a:rPr lang="en-US" b="1" dirty="0">
                <a:solidFill>
                  <a:schemeClr val="bg1"/>
                </a:solidFill>
              </a:rPr>
              <a:t>Introduction</a:t>
            </a:r>
            <a:r>
              <a:rPr lang="en-US" dirty="0">
                <a:solidFill>
                  <a:schemeClr val="bg1"/>
                </a:solidFill>
              </a:rPr>
              <a:t> </a:t>
            </a:r>
            <a:r>
              <a:rPr lang="en-US" b="1" dirty="0">
                <a:solidFill>
                  <a:schemeClr val="bg1"/>
                </a:solidFill>
              </a:rPr>
              <a:t>| </a:t>
            </a:r>
            <a:r>
              <a:rPr lang="en-US" b="1" dirty="0">
                <a:solidFill>
                  <a:schemeClr val="accent4">
                    <a:lumMod val="75000"/>
                  </a:schemeClr>
                </a:solidFill>
              </a:rPr>
              <a:t>Application</a:t>
            </a:r>
            <a:r>
              <a:rPr lang="en-US" b="1" dirty="0">
                <a:solidFill>
                  <a:schemeClr val="bg1"/>
                </a:solidFill>
              </a:rPr>
              <a:t> | Mode Thresholding | Methodology | Results | Conclusion </a:t>
            </a:r>
          </a:p>
        </p:txBody>
      </p:sp>
      <p:pic>
        <p:nvPicPr>
          <p:cNvPr id="5" name="Picture 4">
            <a:extLst>
              <a:ext uri="{FF2B5EF4-FFF2-40B4-BE49-F238E27FC236}">
                <a16:creationId xmlns:a16="http://schemas.microsoft.com/office/drawing/2014/main" id="{A12CAE56-4AF8-4637-8707-36F5194C7880}"/>
              </a:ext>
            </a:extLst>
          </p:cNvPr>
          <p:cNvPicPr>
            <a:picLocks noChangeAspect="1"/>
          </p:cNvPicPr>
          <p:nvPr/>
        </p:nvPicPr>
        <p:blipFill>
          <a:blip r:embed="rId4"/>
          <a:stretch>
            <a:fillRect/>
          </a:stretch>
        </p:blipFill>
        <p:spPr>
          <a:xfrm>
            <a:off x="7019268" y="2115701"/>
            <a:ext cx="4438650" cy="3971925"/>
          </a:xfrm>
          <a:prstGeom prst="rect">
            <a:avLst/>
          </a:prstGeom>
          <a:ln>
            <a:solidFill>
              <a:schemeClr val="bg1"/>
            </a:solidFill>
          </a:ln>
        </p:spPr>
      </p:pic>
      <p:sp>
        <p:nvSpPr>
          <p:cNvPr id="7" name="Slide Number Placeholder 6">
            <a:extLst>
              <a:ext uri="{FF2B5EF4-FFF2-40B4-BE49-F238E27FC236}">
                <a16:creationId xmlns:a16="http://schemas.microsoft.com/office/drawing/2014/main" id="{CA19A38D-8B34-4541-AF2F-36418D067AF9}"/>
              </a:ext>
            </a:extLst>
          </p:cNvPr>
          <p:cNvSpPr>
            <a:spLocks noGrp="1"/>
          </p:cNvSpPr>
          <p:nvPr>
            <p:ph type="sldNum" sz="quarter" idx="12"/>
          </p:nvPr>
        </p:nvSpPr>
        <p:spPr/>
        <p:txBody>
          <a:bodyPr/>
          <a:lstStyle/>
          <a:p>
            <a:r>
              <a:rPr lang="en-US" dirty="0"/>
              <a:t>7</a:t>
            </a:r>
          </a:p>
        </p:txBody>
      </p:sp>
      <p:pic>
        <p:nvPicPr>
          <p:cNvPr id="8" name="Picture 7">
            <a:extLst>
              <a:ext uri="{FF2B5EF4-FFF2-40B4-BE49-F238E27FC236}">
                <a16:creationId xmlns:a16="http://schemas.microsoft.com/office/drawing/2014/main" id="{E51F8326-548E-4267-AB82-74C79D1AEF5B}"/>
              </a:ext>
            </a:extLst>
          </p:cNvPr>
          <p:cNvPicPr>
            <a:picLocks noChangeAspect="1"/>
          </p:cNvPicPr>
          <p:nvPr/>
        </p:nvPicPr>
        <p:blipFill>
          <a:blip r:embed="rId5"/>
          <a:stretch>
            <a:fillRect/>
          </a:stretch>
        </p:blipFill>
        <p:spPr>
          <a:xfrm>
            <a:off x="4342382" y="2115701"/>
            <a:ext cx="2289736" cy="2045628"/>
          </a:xfrm>
          <a:prstGeom prst="rect">
            <a:avLst/>
          </a:prstGeom>
          <a:ln>
            <a:solidFill>
              <a:schemeClr val="bg1"/>
            </a:solidFill>
          </a:ln>
        </p:spPr>
      </p:pic>
    </p:spTree>
    <p:extLst>
      <p:ext uri="{BB962C8B-B14F-4D97-AF65-F5344CB8AC3E}">
        <p14:creationId xmlns:p14="http://schemas.microsoft.com/office/powerpoint/2010/main" val="387827952"/>
      </p:ext>
    </p:extLst>
  </p:cSld>
  <p:clrMapOvr>
    <a:masterClrMapping/>
  </p:clrMapOvr>
</p:sld>
</file>

<file path=ppt/theme/theme1.xml><?xml version="1.0" encoding="utf-8"?>
<a:theme xmlns:a="http://schemas.openxmlformats.org/drawingml/2006/main" name="Berlin">
  <a:themeElements>
    <a:clrScheme name="Custom 2">
      <a:dk1>
        <a:sysClr val="windowText" lastClr="000000"/>
      </a:dk1>
      <a:lt1>
        <a:sysClr val="window" lastClr="FFFFFF"/>
      </a:lt1>
      <a:dk2>
        <a:srgbClr val="FFFFFF"/>
      </a:dk2>
      <a:lt2>
        <a:srgbClr val="3BD6EA"/>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2052</TotalTime>
  <Words>2020</Words>
  <Application>Microsoft Office PowerPoint</Application>
  <PresentationFormat>Widescreen</PresentationFormat>
  <Paragraphs>270</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Cambria Math</vt:lpstr>
      <vt:lpstr>Times New Roman</vt:lpstr>
      <vt:lpstr>Trebuchet MS</vt:lpstr>
      <vt:lpstr>Berlin</vt:lpstr>
      <vt:lpstr>Planet signal extraction from direct imaging using common spatial pattern filtering</vt:lpstr>
      <vt:lpstr>Direct Imaging Standards</vt:lpstr>
      <vt:lpstr>PCA and Common Spatial Patterns(Wang,2005)</vt:lpstr>
      <vt:lpstr>Problem Definition</vt:lpstr>
      <vt:lpstr>Solving     ■8(argmax@w) ‖X_1 w‖^2/‖X_2 w‖^2    s.t. ‖w‖=1</vt:lpstr>
      <vt:lpstr>Solving     ■8(argmax@w) ‖X_1 w‖^2/‖X_2 w‖^2    s.t. ‖w‖=1</vt:lpstr>
      <vt:lpstr>Solving     ■8(argmax@w) ‖X_1 w‖^2/‖X_2 w‖^2    s.t. ‖w‖=1</vt:lpstr>
      <vt:lpstr>Extracting the Planet Signal</vt:lpstr>
      <vt:lpstr>Extracting the Planet Signal</vt:lpstr>
      <vt:lpstr>Modes Overview</vt:lpstr>
      <vt:lpstr>Threshold – Too High, 0.05</vt:lpstr>
      <vt:lpstr>Threshold – Too Low, 0.002</vt:lpstr>
      <vt:lpstr>Threshold – Just Right, 0.005</vt:lpstr>
      <vt:lpstr>Data Sources</vt:lpstr>
      <vt:lpstr>Methodology</vt:lpstr>
      <vt:lpstr>Evaluation Metrics</vt:lpstr>
      <vt:lpstr>Signal to Noise Ratio</vt:lpstr>
      <vt:lpstr>Centroiding Error</vt:lpstr>
      <vt:lpstr>CSP – KLIP Comparison, Beta Pic</vt:lpstr>
      <vt:lpstr>CSP – KLIP SNR Comparison, HD 1466</vt:lpstr>
      <vt:lpstr>Images (Left: CSP, Right: KLIP)</vt:lpstr>
      <vt:lpstr>ROC Curve</vt:lpstr>
      <vt:lpstr>Conclusions and Future Work</vt:lpstr>
      <vt:lpstr>Acknowledgements</vt:lpstr>
      <vt:lpstr>Planet signal extraction from direct imaging using common spatial pattern filtering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 signal extraction from direct imaging using common spatial pattern filtering</dc:title>
  <dc:creator>Jacob Shapiro</dc:creator>
  <cp:lastModifiedBy>Jacob Shapiro</cp:lastModifiedBy>
  <cp:revision>59</cp:revision>
  <dcterms:created xsi:type="dcterms:W3CDTF">2017-07-28T03:59:05Z</dcterms:created>
  <dcterms:modified xsi:type="dcterms:W3CDTF">2017-08-29T19:16:04Z</dcterms:modified>
</cp:coreProperties>
</file>