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6"/>
    <p:restoredTop sz="94670"/>
  </p:normalViewPr>
  <p:slideViewPr>
    <p:cSldViewPr>
      <p:cViewPr>
        <p:scale>
          <a:sx n="109" d="100"/>
          <a:sy n="109" d="100"/>
        </p:scale>
        <p:origin x="840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9FADA-4B92-CF4A-BC6D-E73C9399FB1D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F5C9-96A1-0C4E-A9A6-B9D77A71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70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155"/>
            <a:ext cx="1393887" cy="1393887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 userDrawn="1"/>
        </p:nvSpPr>
        <p:spPr>
          <a:xfrm>
            <a:off x="638700" y="3181350"/>
            <a:ext cx="721599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14471"/>
            <a:ext cx="7848600" cy="56435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1943"/>
            <a:ext cx="7086600" cy="10152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294982"/>
            <a:ext cx="27432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8678863" cy="29991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19500" y="-5206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Cornell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273C-FD10-1A43-84CB-B7862FB981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3" y="1085850"/>
            <a:ext cx="405050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8" y="1085850"/>
            <a:ext cx="4358795" cy="36576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9500" y="-5206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Cornell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273C-FD10-1A43-84CB-B7862FB9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avransky/plandb.sioslab.com" TargetMode="External"/><Relationship Id="rId2" Type="http://schemas.openxmlformats.org/officeDocument/2006/relationships/hyperlink" Target="https://plandb.siosla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68816"/>
            <a:ext cx="8915400" cy="564355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Simulating Known Exoplanet Orbits for WFIRST CGI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86784"/>
            <a:ext cx="5638800" cy="101520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Dmitry </a:t>
            </a:r>
            <a:r>
              <a:rPr lang="en-US" dirty="0" err="1">
                <a:solidFill>
                  <a:srgbClr val="C00000"/>
                </a:solidFill>
              </a:rPr>
              <a:t>Savransky</a:t>
            </a:r>
            <a:r>
              <a:rPr lang="en-US" dirty="0">
                <a:solidFill>
                  <a:srgbClr val="C00000"/>
                </a:solidFill>
              </a:rPr>
              <a:t>, Daniel Garrett, Nathaniel </a:t>
            </a:r>
            <a:r>
              <a:rPr lang="en-US" dirty="0" err="1">
                <a:solidFill>
                  <a:srgbClr val="C00000"/>
                </a:solidFill>
              </a:rPr>
              <a:t>Kinzly</a:t>
            </a:r>
            <a:r>
              <a:rPr lang="en-US" dirty="0">
                <a:solidFill>
                  <a:srgbClr val="C00000"/>
                </a:solidFill>
              </a:rPr>
              <a:t> Dean </a:t>
            </a:r>
            <a:r>
              <a:rPr lang="en-US" dirty="0" err="1">
                <a:solidFill>
                  <a:srgbClr val="C00000"/>
                </a:solidFill>
              </a:rPr>
              <a:t>Keithly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Vanessa Bailey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Natasha </a:t>
            </a:r>
            <a:r>
              <a:rPr lang="en-US" dirty="0" err="1">
                <a:solidFill>
                  <a:srgbClr val="7030A0"/>
                </a:solidFill>
              </a:rPr>
              <a:t>Batalha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Nikole Lewis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Mark Marley</a:t>
            </a:r>
            <a:r>
              <a:rPr lang="en-US" dirty="0"/>
              <a:t>, </a:t>
            </a:r>
            <a:r>
              <a:rPr lang="en-US" dirty="0">
                <a:solidFill>
                  <a:srgbClr val="D81E00"/>
                </a:solidFill>
              </a:rPr>
              <a:t>Bruce Macintosh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" name="Picture 8" descr="SIOSlog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52" y="535899"/>
            <a:ext cx="2378739" cy="994675"/>
          </a:xfrm>
          <a:prstGeom prst="rect">
            <a:avLst/>
          </a:prstGeom>
        </p:spPr>
      </p:pic>
      <p:pic>
        <p:nvPicPr>
          <p:cNvPr id="11" name="Picture 10" descr="CSI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33162"/>
            <a:ext cx="2057956" cy="120015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2859" y="4164848"/>
            <a:ext cx="27432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AAS 233 Presentation 402.04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860D4-D028-9840-BC4A-684F2B69C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22" y="2724150"/>
            <a:ext cx="2467838" cy="1123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644CE-640C-9044-81A7-8829A6310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65" y="4095750"/>
            <a:ext cx="2743709" cy="756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EAAC52-9377-6446-9BE5-D85098974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7805"/>
            <a:ext cx="855412" cy="1217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B3C71-C1E7-224A-8744-C6118A1DA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5" y="3824339"/>
            <a:ext cx="1442875" cy="11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9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E129E-0A8C-BD48-A89B-6928D2A28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6D75-C656-8449-9163-3F69542A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It’s 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AD8D5-CE40-FE4E-936D-14A091C0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2809302" cy="1828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EEB6B7-D0CD-A147-89A8-AF4C9539D7B6}"/>
              </a:ext>
            </a:extLst>
          </p:cNvPr>
          <p:cNvSpPr/>
          <p:nvPr/>
        </p:nvSpPr>
        <p:spPr>
          <a:xfrm>
            <a:off x="3565252" y="1123950"/>
            <a:ext cx="1447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Pick best orbital fits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Calculate Additional Properties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D45858-25B5-3D49-BE16-A724EC76033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190302" y="1962150"/>
            <a:ext cx="374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B62A6CD-CBBB-FC4B-AB54-67611136D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4485" y="1700311"/>
            <a:ext cx="403198" cy="523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23C8B-F0C1-5E45-8404-853F2497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83" y="781050"/>
            <a:ext cx="3302000" cy="2362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16D3EB-89DE-2F42-9005-1D1BF4BC3788}"/>
              </a:ext>
            </a:extLst>
          </p:cNvPr>
          <p:cNvSpPr/>
          <p:nvPr/>
        </p:nvSpPr>
        <p:spPr>
          <a:xfrm>
            <a:off x="6214930" y="545068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Batalha</a:t>
            </a:r>
            <a:r>
              <a:rPr lang="en-US" dirty="0"/>
              <a:t> et al. (2018) 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FF57D45-30D4-744C-8D95-F9AAB0A99AB7}"/>
              </a:ext>
            </a:extLst>
          </p:cNvPr>
          <p:cNvSpPr txBox="1">
            <a:spLocks/>
          </p:cNvSpPr>
          <p:nvPr/>
        </p:nvSpPr>
        <p:spPr>
          <a:xfrm>
            <a:off x="1584052" y="3943350"/>
            <a:ext cx="403198" cy="52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434C82-CB68-044B-B178-EE12ADA7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9800" y="3202781"/>
            <a:ext cx="1701800" cy="170180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AA6CAB1-4576-4C4B-9268-90C331E35853}"/>
              </a:ext>
            </a:extLst>
          </p:cNvPr>
          <p:cNvSpPr txBox="1">
            <a:spLocks/>
          </p:cNvSpPr>
          <p:nvPr/>
        </p:nvSpPr>
        <p:spPr>
          <a:xfrm>
            <a:off x="4134150" y="3943349"/>
            <a:ext cx="403198" cy="52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=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34DFAB-C05A-D84C-B2D5-FD1AB0679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8" t="24336" r="2831"/>
          <a:stretch/>
        </p:blipFill>
        <p:spPr>
          <a:xfrm>
            <a:off x="4779563" y="3523856"/>
            <a:ext cx="2733102" cy="14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24FC0-0188-1541-80BA-5F2400183A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899" y="1459628"/>
            <a:ext cx="8678863" cy="1066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https://plandb.sioslab.com</a:t>
            </a:r>
            <a:endParaRPr lang="en-US" dirty="0"/>
          </a:p>
          <a:p>
            <a:r>
              <a:rPr lang="en-US" dirty="0">
                <a:hlinkClick r:id="rId3"/>
              </a:rPr>
              <a:t>https://github.com/dsavransky/plandb.sioslab.com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DB06D-B589-E94F-9162-4C133CBAD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922ADF-BDAA-E14C-BD7F-F0E53CCC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7"/>
            <a:ext cx="8398901" cy="741905"/>
          </a:xfrm>
        </p:spPr>
        <p:txBody>
          <a:bodyPr>
            <a:normAutofit fontScale="90000"/>
          </a:bodyPr>
          <a:lstStyle/>
          <a:p>
            <a:r>
              <a:rPr lang="en-US" dirty="0"/>
              <a:t>100% of the Code and Data I’ve shown here is available for public 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A87D9-D50C-BF4C-AD2A-67D9A72DE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73" y="2496392"/>
            <a:ext cx="2637351" cy="26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E192EC-14E9-9549-9CB8-C2E144612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/>
          <a:stretch/>
        </p:blipFill>
        <p:spPr>
          <a:xfrm>
            <a:off x="2667000" y="590550"/>
            <a:ext cx="6210300" cy="44513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BB460-13A4-AA4C-AF85-0F513385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39" y="1905396"/>
            <a:ext cx="2352062" cy="3136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Fortunately, we know of a lot!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3,869 confirmed exoplanets!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550FA-B39D-1A42-94EE-1DACDE29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8B9DC9-E2F5-7C46-8B6A-DB6D4C57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2760101" cy="1195532"/>
          </a:xfrm>
        </p:spPr>
        <p:txBody>
          <a:bodyPr>
            <a:normAutofit fontScale="90000"/>
          </a:bodyPr>
          <a:lstStyle/>
          <a:p>
            <a:r>
              <a:rPr lang="en-US" dirty="0"/>
              <a:t>WFIRST CGI Needs Targets!</a:t>
            </a:r>
          </a:p>
        </p:txBody>
      </p:sp>
    </p:spTree>
    <p:extLst>
      <p:ext uri="{BB962C8B-B14F-4D97-AF65-F5344CB8AC3E}">
        <p14:creationId xmlns:p14="http://schemas.microsoft.com/office/powerpoint/2010/main" val="66691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9ED49-ECC5-CE4B-8613-0257CE19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/>
          <a:stretch/>
        </p:blipFill>
        <p:spPr>
          <a:xfrm>
            <a:off x="2667001" y="594360"/>
            <a:ext cx="6210300" cy="44664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6BB460-13A4-AA4C-AF85-0F513385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39" y="1905396"/>
            <a:ext cx="2352062" cy="31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Well, maybe a few…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56 currently known exoplanets that are potentially visible to WFIRST CGI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550FA-B39D-1A42-94EE-1DACDE29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8B9DC9-E2F5-7C46-8B6A-DB6D4C57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2760101" cy="1195532"/>
          </a:xfrm>
        </p:spPr>
        <p:txBody>
          <a:bodyPr>
            <a:normAutofit fontScale="90000"/>
          </a:bodyPr>
          <a:lstStyle/>
          <a:p>
            <a:r>
              <a:rPr lang="en-US" dirty="0"/>
              <a:t>WFIRST CGI Needs Targets!</a:t>
            </a:r>
          </a:p>
        </p:txBody>
      </p:sp>
    </p:spTree>
    <p:extLst>
      <p:ext uri="{BB962C8B-B14F-4D97-AF65-F5344CB8AC3E}">
        <p14:creationId xmlns:p14="http://schemas.microsoft.com/office/powerpoint/2010/main" val="331572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269A19-D9D2-E645-84B7-B1F63602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r="6748"/>
          <a:stretch/>
        </p:blipFill>
        <p:spPr>
          <a:xfrm>
            <a:off x="2712888" y="361950"/>
            <a:ext cx="6111564" cy="472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550FA-B39D-1A42-94EE-1DACDE29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8B9DC9-E2F5-7C46-8B6A-DB6D4C57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2760101" cy="1119332"/>
          </a:xfrm>
        </p:spPr>
        <p:txBody>
          <a:bodyPr>
            <a:normAutofit/>
          </a:bodyPr>
          <a:lstStyle/>
          <a:p>
            <a:r>
              <a:rPr lang="en-US" dirty="0"/>
              <a:t>And, it’s reflected light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05B208B-30B9-EC43-83EE-887F713A3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39" y="1905396"/>
            <a:ext cx="2352062" cy="31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we really care more about radii than masses, but these are all RV &amp; Imaging detections</a:t>
            </a:r>
          </a:p>
        </p:txBody>
      </p:sp>
    </p:spTree>
    <p:extLst>
      <p:ext uri="{BB962C8B-B14F-4D97-AF65-F5344CB8AC3E}">
        <p14:creationId xmlns:p14="http://schemas.microsoft.com/office/powerpoint/2010/main" val="8300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B8F33-AD77-DA4C-9CDC-884E16F4B3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1110" y="2495550"/>
            <a:ext cx="1282890" cy="1554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Doesn’t mean you’ll see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EB278-C76F-E049-9A41-7E637B9E0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3E8525-C91B-104D-A953-0167999C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8017901" cy="452582"/>
          </a:xfrm>
        </p:spPr>
        <p:txBody>
          <a:bodyPr>
            <a:normAutofit fontScale="90000"/>
          </a:bodyPr>
          <a:lstStyle/>
          <a:p>
            <a:r>
              <a:rPr lang="en-US" dirty="0"/>
              <a:t>Just Because You Know Something is There…</a:t>
            </a:r>
          </a:p>
        </p:txBody>
      </p:sp>
      <p:pic>
        <p:nvPicPr>
          <p:cNvPr id="7" name="anim2b">
            <a:hlinkClick r:id="" action="ppaction://media"/>
            <a:extLst>
              <a:ext uri="{FF2B5EF4-FFF2-40B4-BE49-F238E27FC236}">
                <a16:creationId xmlns:a16="http://schemas.microsoft.com/office/drawing/2014/main" id="{F66C0E5A-28A9-C741-B612-0103B3FC69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830" y="895350"/>
            <a:ext cx="7158037" cy="42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88923-95F9-7A48-BEF2-2CB64F21C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BEB4F-B62E-7D4D-95DD-4841B12DC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4"/>
          <a:stretch/>
        </p:blipFill>
        <p:spPr>
          <a:xfrm>
            <a:off x="1069277" y="742950"/>
            <a:ext cx="7152362" cy="39379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3EC74B-7BC6-D049-AE01-55CE2F07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7941701" cy="452582"/>
          </a:xfrm>
        </p:spPr>
        <p:txBody>
          <a:bodyPr>
            <a:normAutofit fontScale="90000"/>
          </a:bodyPr>
          <a:lstStyle/>
          <a:p>
            <a:r>
              <a:rPr lang="en-US" dirty="0"/>
              <a:t>Clouds Make Huge 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8D2D1-A11D-4241-A333-E680574D6AE0}"/>
              </a:ext>
            </a:extLst>
          </p:cNvPr>
          <p:cNvSpPr txBox="1"/>
          <p:nvPr/>
        </p:nvSpPr>
        <p:spPr>
          <a:xfrm>
            <a:off x="115967" y="4747796"/>
            <a:ext cx="849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See: </a:t>
            </a:r>
            <a:r>
              <a:rPr lang="en-US" sz="1600" dirty="0" err="1"/>
              <a:t>Batalha</a:t>
            </a:r>
            <a:r>
              <a:rPr lang="en-US" sz="1600" dirty="0"/>
              <a:t> et al. (2018) "Color Classification of Extrasolar Giant Planets: Prospects and Cautions."</a:t>
            </a:r>
          </a:p>
        </p:txBody>
      </p:sp>
    </p:spTree>
    <p:extLst>
      <p:ext uri="{BB962C8B-B14F-4D97-AF65-F5344CB8AC3E}">
        <p14:creationId xmlns:p14="http://schemas.microsoft.com/office/powerpoint/2010/main" val="248128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6F08D2-B188-9C46-9950-67DC188C6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3"/>
          <a:stretch/>
        </p:blipFill>
        <p:spPr>
          <a:xfrm>
            <a:off x="922361" y="778724"/>
            <a:ext cx="7764439" cy="4280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49414-EDD0-D349-9926-FD0D2B92D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5E2194-4F56-E04D-B945-15A95119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7408301" cy="452582"/>
          </a:xfrm>
        </p:spPr>
        <p:txBody>
          <a:bodyPr>
            <a:normAutofit fontScale="90000"/>
          </a:bodyPr>
          <a:lstStyle/>
          <a:p>
            <a:r>
              <a:rPr lang="en-US" dirty="0"/>
              <a:t>And RV Planets Have Unknown Inclinations</a:t>
            </a:r>
          </a:p>
        </p:txBody>
      </p:sp>
    </p:spTree>
    <p:extLst>
      <p:ext uri="{BB962C8B-B14F-4D97-AF65-F5344CB8AC3E}">
        <p14:creationId xmlns:p14="http://schemas.microsoft.com/office/powerpoint/2010/main" val="15337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1BD3F8-B903-6342-B210-1A9FE61E0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555" r="12501"/>
          <a:stretch/>
        </p:blipFill>
        <p:spPr>
          <a:xfrm>
            <a:off x="685800" y="592034"/>
            <a:ext cx="7010400" cy="45257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3FFA1-D783-7D4E-87A8-4CEEA0A54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1B710D-DFA8-6548-B723-9BC58DE9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84347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852513-1BE6-3748-B490-A277C3F34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4427" r="10185"/>
          <a:stretch/>
        </p:blipFill>
        <p:spPr>
          <a:xfrm>
            <a:off x="758977" y="514350"/>
            <a:ext cx="7255396" cy="46291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CE567-F1B6-A049-99EF-7C9D05A0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0273C-FD10-1A43-84CB-B7862FB9819F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863CD-E2D4-FC43-88DF-2DE42E08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GJ 849 b on JD 2461585.66</a:t>
            </a:r>
          </a:p>
        </p:txBody>
      </p:sp>
    </p:spTree>
    <p:extLst>
      <p:ext uri="{BB962C8B-B14F-4D97-AF65-F5344CB8AC3E}">
        <p14:creationId xmlns:p14="http://schemas.microsoft.com/office/powerpoint/2010/main" val="374572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218</Words>
  <Application>Microsoft Macintosh PowerPoint</Application>
  <PresentationFormat>On-screen Show (16:9)</PresentationFormat>
  <Paragraphs>41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</vt:lpstr>
      <vt:lpstr>Office Theme</vt:lpstr>
      <vt:lpstr>Simulating Known Exoplanet Orbits for WFIRST CGI Imaging</vt:lpstr>
      <vt:lpstr>WFIRST CGI Needs Targets!</vt:lpstr>
      <vt:lpstr>WFIRST CGI Needs Targets!</vt:lpstr>
      <vt:lpstr>And, it’s reflected light</vt:lpstr>
      <vt:lpstr>Just Because You Know Something is There…</vt:lpstr>
      <vt:lpstr>Clouds Make Huge Differences</vt:lpstr>
      <vt:lpstr>And RV Planets Have Unknown Inclinations</vt:lpstr>
      <vt:lpstr>Putting it All Together</vt:lpstr>
      <vt:lpstr>GJ 849 b on JD 2461585.66</vt:lpstr>
      <vt:lpstr>How It’s Done</vt:lpstr>
      <vt:lpstr>100% of the Code and Data I’ve shown here is available for public use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Microsoft Office User</cp:lastModifiedBy>
  <cp:revision>137</cp:revision>
  <dcterms:created xsi:type="dcterms:W3CDTF">2014-05-07T13:58:10Z</dcterms:created>
  <dcterms:modified xsi:type="dcterms:W3CDTF">2019-01-08T22:23:55Z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