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6" r:id="rId2"/>
    <p:sldId id="281" r:id="rId3"/>
    <p:sldId id="324" r:id="rId4"/>
    <p:sldId id="325" r:id="rId5"/>
    <p:sldId id="326" r:id="rId6"/>
    <p:sldId id="258" r:id="rId7"/>
    <p:sldId id="259" r:id="rId8"/>
    <p:sldId id="260" r:id="rId9"/>
    <p:sldId id="261" r:id="rId10"/>
    <p:sldId id="282" r:id="rId11"/>
    <p:sldId id="328" r:id="rId12"/>
    <p:sldId id="285" r:id="rId13"/>
    <p:sldId id="283" r:id="rId14"/>
    <p:sldId id="286" r:id="rId15"/>
    <p:sldId id="287" r:id="rId16"/>
    <p:sldId id="350" r:id="rId17"/>
    <p:sldId id="290" r:id="rId18"/>
    <p:sldId id="284" r:id="rId19"/>
    <p:sldId id="294" r:id="rId20"/>
    <p:sldId id="295" r:id="rId21"/>
    <p:sldId id="297" r:id="rId22"/>
    <p:sldId id="341" r:id="rId23"/>
    <p:sldId id="296" r:id="rId24"/>
    <p:sldId id="330" r:id="rId25"/>
    <p:sldId id="331" r:id="rId26"/>
    <p:sldId id="332" r:id="rId27"/>
    <p:sldId id="333" r:id="rId28"/>
    <p:sldId id="335" r:id="rId29"/>
    <p:sldId id="300" r:id="rId30"/>
    <p:sldId id="336" r:id="rId31"/>
    <p:sldId id="302" r:id="rId32"/>
    <p:sldId id="303" r:id="rId33"/>
    <p:sldId id="304" r:id="rId34"/>
    <p:sldId id="307" r:id="rId35"/>
    <p:sldId id="305" r:id="rId36"/>
    <p:sldId id="264" r:id="rId37"/>
    <p:sldId id="265" r:id="rId38"/>
    <p:sldId id="308" r:id="rId39"/>
    <p:sldId id="306" r:id="rId40"/>
    <p:sldId id="309" r:id="rId41"/>
    <p:sldId id="310" r:id="rId42"/>
    <p:sldId id="319" r:id="rId43"/>
    <p:sldId id="311" r:id="rId44"/>
    <p:sldId id="312" r:id="rId45"/>
    <p:sldId id="313" r:id="rId46"/>
    <p:sldId id="314" r:id="rId47"/>
    <p:sldId id="315" r:id="rId48"/>
    <p:sldId id="323" r:id="rId49"/>
    <p:sldId id="317" r:id="rId50"/>
    <p:sldId id="318" r:id="rId51"/>
    <p:sldId id="316" r:id="rId52"/>
    <p:sldId id="321" r:id="rId53"/>
    <p:sldId id="278" r:id="rId54"/>
    <p:sldId id="339" r:id="rId55"/>
    <p:sldId id="337" r:id="rId56"/>
    <p:sldId id="340"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74"/>
  </p:normalViewPr>
  <p:slideViewPr>
    <p:cSldViewPr snapToGrid="0">
      <p:cViewPr varScale="1">
        <p:scale>
          <a:sx n="119" d="100"/>
          <a:sy n="119" d="100"/>
        </p:scale>
        <p:origin x="73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12T05:58:56.734"/>
    </inkml:context>
    <inkml:brush xml:id="br0">
      <inkml:brushProperty name="width" value="0.05" units="cm"/>
      <inkml:brushProperty name="height" value="0.05" units="cm"/>
    </inkml:brush>
  </inkml:definitions>
  <inkml:trace contextRef="#ctx0" brushRef="#br0">130 227 24575,'-25'33'0,"20"-15"0,5-17 0,0-1 0,1 1 0,-1-1 0,0 1 0,0-1 0,0 1 0,1-1 0,-1 1 0,0-1 0,1 0 0,-1 1 0,0-1 0,1 1 0,-1-1 0,0 0 0,1 0 0,-1 1 0,1-1 0,-1 0 0,0 0 0,1 1 0,-1-1 0,1 0 0,-1 0 0,1 0 0,-1 0 0,1 0 0,-1 0 0,1 1 0,-1-1 0,1 0 0,0-1 0,3 1 0,-1-1 0,0 0 0,1 1 0,-1-2 0,0 1 0,0 0 0,0-1 0,0 1 0,0-1 0,0 0 0,0 0 0,0 0 0,-1 0 0,1-1 0,-1 1 0,0-1 0,0 1 0,1-1 0,-2 0 0,1 0 0,0 0 0,-1 0 0,3-5 0,-3 6 0,0 0 0,0 0 0,0 0 0,0-1 0,0 1 0,-1 0 0,1 0 0,-1-1 0,1 1 0,-1 0 0,0-1 0,0 1 0,0 0 0,0 0 0,-1-1 0,1 1 0,0 0 0,-1-1 0,0 1 0,1 0 0,-1 0 0,0 0 0,0 0 0,0 0 0,-1 0 0,1 0 0,0 0 0,-1 0 0,1 0 0,-1 1 0,0-1 0,1 1 0,-1-1 0,0 1 0,-3-3 0,1 3 0,0 0 0,1-1 0,-1 1 0,0 0 0,0 1 0,0-1 0,0 1 0,1 0 0,-1 0 0,0 0 0,0 0 0,0 1 0,0-1 0,0 1 0,1 0 0,-1 0 0,0 0 0,1 1 0,-1 0 0,1-1 0,-1 1 0,1 0 0,0 1 0,-1-1 0,1 0 0,1 1 0,-1 0 0,0 0 0,-2 3 0,0 0 0,0 1 0,0 0 0,0 0 0,1 1 0,0-1 0,0 1 0,1 0 0,0 0 0,1 0 0,0 0 0,0 1 0,-1 11 0,2-14 0,1-1 0,0 1 0,0 0 0,0 0 0,1-1 0,0 1 0,0 0 0,3 7 0,-4-12 0,1 0 0,-1-1 0,0 1 0,1-1 0,-1 1 0,1 0 0,-1-1 0,1 1 0,-1-1 0,1 1 0,-1-1 0,1 1 0,-1-1 0,1 1 0,0-1 0,-1 0 0,1 1 0,0-1 0,-1 0 0,1 0 0,0 1 0,0-1 0,-1 0 0,1 0 0,1 0 0,1 0 0,-1-1 0,0 0 0,0 1 0,0-1 0,1 0 0,-1 0 0,0 0 0,0-1 0,0 1 0,-1 0 0,1-1 0,3-2 0,5-8 0,0 1 0,-1-2 0,0 1 0,-1-1 0,0 0 0,-1-1 0,-1 0 0,0 0 0,-1 0 0,-1-1 0,5-27 0,-8 16 0,-1 26 0,-1 0 0,1 0 0,0 0 0,-1-1 0,1 1 0,0 0 0,-1 0 0,1 0 0,0 0 0,-1 0 0,1 0 0,0 0 0,-1 0 0,1 0 0,0 0 0,-1 0 0,1 0 0,-1 0 0,1 0 0,0 0 0,-1 1 0,1-1 0,0 0 0,0 0 0,-1 0 0,1 0 0,0 1 0,-1-1 0,1 0 0,0 0 0,0 1 0,-1-1 0,1 0 0,0 0 0,0 1 0,-1-1 0,-28 40 0,6-3 0,18-29 0,-1-1 0,1 1 0,1 0 0,-1 0 0,1 0 0,1 1 0,0-1 0,0 1 0,0 0 0,-1 14 0,4-21 0,1 0 0,-1 0 0,1-1 0,0 1 0,-1-1 0,1 1 0,0 0 0,0-1 0,0 1 0,1-1 0,-1 0 0,0 1 0,0-1 0,1 0 0,-1 0 0,1 0 0,-1 0 0,1 0 0,-1 0 0,1 0 0,0-1 0,-1 1 0,1 0 0,0-1 0,-1 0 0,1 1 0,0-1 0,0 0 0,0 0 0,2 0 0,3 1 0,1 0 0,-1-1 0,1 0 0,-1-1 0,0 0 0,9-1 0,-16 1 0,1 0 0,0 1 0,0-1 0,-1 1 0,1-1 0,-1 0 0,1 0 0,0 1 0,-1-1 0,1 0 0,-1 0 0,0 0 0,1 1 0,-1-1 0,0 0 0,1 0 0,-1 0 0,0 0 0,0 0 0,0 0 0,0 0 0,0 0 0,0 0 0,0 0 0,0 0 0,0 1 0,0-1 0,-1-2 0,-6-35 0,4 26 0,2 4 0,0 1 0,0-1 0,1 0 0,0 1 0,0-1 0,1 0 0,0 1 0,0-1 0,1 0 0,4-11 0,0 7 0,0 1 0,0 0 0,1 0 0,1 0 0,12-13 0,-1 0 0,-30 36 0,-34 37 0,-10 13 0,43-49 0,39-43 0,-3 4 0,-1-2 0,27-41 0,-50 69 0,0 0 0,0 0 0,0 0 0,0 0 0,0-1 0,0 1 0,-1 0 0,1 0 0,0 0 0,0 0 0,0 0 0,0 0 0,0 0 0,0 0 0,0 0 0,0 0 0,0 0 0,-1 0 0,1 0 0,0 0 0,0 0 0,0 0 0,0 0 0,0 0 0,0-1 0,0 1 0,0 0 0,0 0 0,0 0 0,0 0 0,-17 16 0,-21 27 0,17-15 0,9-11 0,0-1 0,-2 0 0,-27 26 0,41-42 0,-1 1 0,1-1 0,-1 1 0,1-1 0,-1 1 0,1-1 0,-1 1 0,1-1 0,-1 1 0,0-1 0,1 0 0,-1 1 0,0-1 0,1 0 0,-1 0 0,0 1 0,1-1 0,-1 0 0,0 0 0,1 0 0,-1 0 0,0 0 0,0 0 0,1 0 0,-1 0 0,0 0 0,1 0 0,-1 0 0,0-1 0,0 1 0,1 0 0,-1 0 0,0-1 0,1 1 0,-1-1 0,1 1 0,-2-1 0,1-1 0,0 0 0,0-1 0,0 1 0,0 0 0,1 0 0,-1-1 0,1 1 0,-1 0 0,1-1 0,0 1 0,0-4 0,0-7 0,0 0 0,2 0 0,3-19 0,-4 29 0,-1 0 0,1-1 0,0 1 0,0 0 0,0 0 0,0-1 0,1 1 0,-1 0 0,1 0 0,-1 0 0,1 0 0,0 0 0,1 1 0,-1-1 0,0 1 0,5-5 0,-6 8 0,0-1 0,-1 0 0,1 1 0,0-1 0,0 1 0,-1-1 0,1 1 0,0-1 0,-1 1 0,1-1 0,0 1 0,-1 0 0,1-1 0,-1 1 0,1 0 0,-1 0 0,0-1 0,1 1 0,-1 0 0,0 0 0,1 0 0,-1-1 0,0 1 0,0 0 0,0 0 0,0 0 0,0 0 0,0 0 0,0-1 0,0 2 0,3 33 0,-3-32 0,-1 28 0,0-23 0,1 0 0,0 0 0,0 0 0,0 0 0,1 0 0,4 13 0,-4-20 0,-1 1 0,1-1 0,0 0 0,0 0 0,0 0 0,0 0 0,0 0 0,0 0 0,0-1 0,1 1 0,-1 0 0,0 0 0,0-1 0,1 1 0,-1-1 0,0 1 0,1-1 0,-1 0 0,0 1 0,1-1 0,-1 0 0,1 0 0,-1 0 0,0 0 0,1 0 0,-1 0 0,1 0 0,-1-1 0,0 1 0,1 0 0,-1-1 0,0 1 0,1-1 0,1-1 0,46-21 0,-32 11 0,0 0 0,-2-1 0,0 0 0,24-27 0,12-12 0,-41 47 0,-12 17 0,-13 21 0,14-32 0,-16 38 0,9-19 0,-1 0 0,-21 36 0,28-53 0,0 0 0,0 0 0,0-1 0,0 1 0,0 0 0,0-1 0,-1 1 0,0-1 0,1 0 0,-1 0 0,0 0 0,0 0 0,0-1 0,0 1 0,0-1 0,-1 1 0,1-1 0,0 0 0,-1-1 0,1 1 0,0 0 0,-1-1 0,1 0 0,-6 0 0,7-1 0,-1 1 0,0-1 0,0 0 0,0-1 0,1 1 0,-1 0 0,0-1 0,1 0 0,-1 1 0,1-1 0,0 0 0,0 0 0,0 0 0,0-1 0,0 1 0,0 0 0,0-1 0,1 1 0,-1-1 0,-1-5 0,-6-7 0,8 82 0,1-65 0,0-1 0,1 1 0,-1 0 0,0 0 0,0-1 0,1 1 0,-1 0 0,1-1 0,0 1 0,-1 0 0,1-1 0,0 1 0,0-1 0,0 1 0,0-1 0,0 0 0,0 1 0,0-1 0,3 2 0,-3-3 0,0 1 0,1-1 0,-1 0 0,0 0 0,0 0 0,1 0 0,-1 0 0,0 0 0,0 0 0,0 0 0,1 0 0,-1-1 0,0 1 0,0 0 0,0-1 0,0 1 0,0-1 0,1 1 0,-1-1 0,0 0 0,1 0 0,7-7 0,1 0 0,-1 0 0,-1-1 0,11-12 0,-14 14 0,0 1 0,27-36 0,-32 41 0,1 1 0,-1-1 0,1 0 0,-1 0 0,1 0 0,-1 1 0,0-1 0,1 0 0,-1 0 0,0 0 0,0 0 0,1 0 0,-1 0 0,0 0 0,0 0 0,0 0 0,0 1 0,0-1 0,-1 0 0,1 0 0,0 0 0,0 0 0,-1 0 0,1 0 0,0 0 0,-1 1 0,1-1 0,-1 0 0,1 0 0,-1 0 0,1 1 0,-1-1 0,0 0 0,1 1 0,-1-1 0,0 1 0,1-1 0,-1 1 0,0-1 0,0 1 0,0-1 0,0 1 0,1 0 0,-1-1 0,0 1 0,0 0 0,-2-1 0,1 1 0,-1-1 0,0 1 0,0-1 0,0 0 0,0 0 0,0 0 0,0 0 0,0-1 0,1 1 0,-1-1 0,-3-1 0,6 2 0,0-1 0,-1 1 0,1 0 0,0 0 0,-1 0 0,1-1 0,0 1 0,0 0 0,0 0 0,0-1 0,0 1 0,0 0 0,0 0 0,1-1 0,-1 1 0,0 0 0,1 0 0,-1 0 0,1 0 0,-1 0 0,1-1 0,0 1 0,-1 0 0,1 0 0,0 0 0,0 0 0,0 1 0,-1-1 0,1 0 0,2-1 0,19-22 0,-15 17 0,0 0 0,-1 0 0,0 0 0,0-1 0,-1 0 0,0 0 0,0 0 0,-1 0 0,6-15 0,-10 21 0,0 1 0,0 0 0,0-1 0,0 1 0,0 0 0,-1-1 0,1 1 0,0 0 0,-1-1 0,1 1 0,-1 0 0,1 0 0,-1 0 0,1-1 0,-1 1 0,0 0 0,0 0 0,1 0 0,-1 0 0,0 0 0,0 0 0,0 0 0,0 1 0,0-1 0,0 0 0,0 0 0,-1 1 0,1-1 0,0 1 0,0-1 0,-1 1 0,1-1 0,0 1 0,0 0 0,-1 0 0,1-1 0,0 1 0,-1 0 0,1 0 0,-2 1 0,-7-2 0,1 1 0,0 0 0,0 1 0,-13 2 0,11 0 0,-1 0 0,1 1 0,1 1 0,-1-1 0,1 2 0,-1-1 0,2 2 0,-19 13 0,24-17 0,1 0 0,-1 0 0,0 0 0,1 1 0,0 0 0,0-1 0,0 1 0,0 0 0,0 0 0,1 0 0,0 1 0,0-1 0,0 1 0,0-1 0,1 1 0,0-1 0,0 1 0,0 0 0,0 0 0,1-1 0,0 1 0,0 0 0,0 0 0,1 5 0,0-8-57,0 0 0,0 0 1,0 0-1,1 0 0,-1-1 0,0 1 0,1 0 0,-1 0 0,1-1 0,-1 1 0,1-1 1,0 0-1,0 1 0,-1-1 0,1 0 0,0 0 0,0 0 0,0 0 0,0-1 1,0 1-1,1 0 0,-1-1 0,4 1 0,14 2-6769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46539A-720A-4689-948B-07EB43445D42}" type="datetimeFigureOut">
              <a:rPr lang="en-US" smtClean="0"/>
              <a:t>7/13/23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33C40E-14D7-4B63-AB97-77B2F2E25BA5}" type="slidenum">
              <a:rPr lang="en-US" smtClean="0"/>
              <a:t>‹#›</a:t>
            </a:fld>
            <a:endParaRPr lang="en-US"/>
          </a:p>
        </p:txBody>
      </p:sp>
    </p:spTree>
    <p:extLst>
      <p:ext uri="{BB962C8B-B14F-4D97-AF65-F5344CB8AC3E}">
        <p14:creationId xmlns:p14="http://schemas.microsoft.com/office/powerpoint/2010/main" val="125492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80671-437E-0A50-283F-D4AAF14ADF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B70382-9E06-FC8B-AD14-CEFD18CA99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50D6F3-E8A2-E721-705B-BDB3433F1814}"/>
              </a:ext>
            </a:extLst>
          </p:cNvPr>
          <p:cNvSpPr>
            <a:spLocks noGrp="1"/>
          </p:cNvSpPr>
          <p:nvPr>
            <p:ph type="dt" sz="half" idx="10"/>
          </p:nvPr>
        </p:nvSpPr>
        <p:spPr/>
        <p:txBody>
          <a:bodyPr/>
          <a:lstStyle/>
          <a:p>
            <a:fld id="{0BF90E1E-6DB6-4036-9CC7-B5F38CF90735}" type="datetime1">
              <a:rPr lang="en-US" smtClean="0"/>
              <a:t>7/13/23</a:t>
            </a:fld>
            <a:endParaRPr lang="en-US"/>
          </a:p>
        </p:txBody>
      </p:sp>
      <p:sp>
        <p:nvSpPr>
          <p:cNvPr id="5" name="Footer Placeholder 4">
            <a:extLst>
              <a:ext uri="{FF2B5EF4-FFF2-40B4-BE49-F238E27FC236}">
                <a16:creationId xmlns:a16="http://schemas.microsoft.com/office/drawing/2014/main" id="{45BD90B6-5C59-B467-1A40-363B921377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028D4D-1712-35AA-A2B2-D88AB5089B8D}"/>
              </a:ext>
            </a:extLst>
          </p:cNvPr>
          <p:cNvSpPr>
            <a:spLocks noGrp="1"/>
          </p:cNvSpPr>
          <p:nvPr>
            <p:ph type="sldNum" sz="quarter" idx="12"/>
          </p:nvPr>
        </p:nvSpPr>
        <p:spPr>
          <a:xfrm>
            <a:off x="0" y="6492875"/>
            <a:ext cx="381000" cy="365125"/>
          </a:xfrm>
        </p:spPr>
        <p:txBody>
          <a:bodyPr/>
          <a:lstStyle>
            <a:lvl1pPr algn="l">
              <a:defRPr/>
            </a:lvl1pPr>
          </a:lstStyle>
          <a:p>
            <a:fld id="{B9B094B7-D4FA-4A0F-9249-19BC8422594A}" type="slidenum">
              <a:rPr lang="en-US" smtClean="0"/>
              <a:pPr/>
              <a:t>‹#›</a:t>
            </a:fld>
            <a:endParaRPr lang="en-US"/>
          </a:p>
        </p:txBody>
      </p:sp>
    </p:spTree>
    <p:extLst>
      <p:ext uri="{BB962C8B-B14F-4D97-AF65-F5344CB8AC3E}">
        <p14:creationId xmlns:p14="http://schemas.microsoft.com/office/powerpoint/2010/main" val="3596191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794A5-8968-03CA-2C4D-7CDE4FA0EE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092776-F3D0-96FF-ED54-B0F20E0A62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F260B4-F621-7F7A-9DE6-F1D24C86BC32}"/>
              </a:ext>
            </a:extLst>
          </p:cNvPr>
          <p:cNvSpPr>
            <a:spLocks noGrp="1"/>
          </p:cNvSpPr>
          <p:nvPr>
            <p:ph type="dt" sz="half" idx="10"/>
          </p:nvPr>
        </p:nvSpPr>
        <p:spPr/>
        <p:txBody>
          <a:bodyPr/>
          <a:lstStyle/>
          <a:p>
            <a:fld id="{82AEECC2-F8DF-4075-9422-62A77E90D479}" type="datetime1">
              <a:rPr lang="en-US" smtClean="0"/>
              <a:t>7/13/23</a:t>
            </a:fld>
            <a:endParaRPr lang="en-US"/>
          </a:p>
        </p:txBody>
      </p:sp>
      <p:sp>
        <p:nvSpPr>
          <p:cNvPr id="5" name="Footer Placeholder 4">
            <a:extLst>
              <a:ext uri="{FF2B5EF4-FFF2-40B4-BE49-F238E27FC236}">
                <a16:creationId xmlns:a16="http://schemas.microsoft.com/office/drawing/2014/main" id="{223D4710-6560-FD41-1A48-C0B114DE39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41022A-CF00-5DBC-1CD3-208882A286A4}"/>
              </a:ext>
            </a:extLst>
          </p:cNvPr>
          <p:cNvSpPr>
            <a:spLocks noGrp="1"/>
          </p:cNvSpPr>
          <p:nvPr>
            <p:ph type="sldNum" sz="quarter" idx="12"/>
          </p:nvPr>
        </p:nvSpPr>
        <p:spPr/>
        <p:txBody>
          <a:bodyPr/>
          <a:lstStyle/>
          <a:p>
            <a:fld id="{B9B094B7-D4FA-4A0F-9249-19BC8422594A}" type="slidenum">
              <a:rPr lang="en-US" smtClean="0"/>
              <a:t>‹#›</a:t>
            </a:fld>
            <a:endParaRPr lang="en-US"/>
          </a:p>
        </p:txBody>
      </p:sp>
    </p:spTree>
    <p:extLst>
      <p:ext uri="{BB962C8B-B14F-4D97-AF65-F5344CB8AC3E}">
        <p14:creationId xmlns:p14="http://schemas.microsoft.com/office/powerpoint/2010/main" val="2274299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9B220A-0B2C-423E-6BDF-9887792228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5B24AE-E269-4569-A4FE-F6D161B821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D05E5A-0384-A905-2061-882F777B9F52}"/>
              </a:ext>
            </a:extLst>
          </p:cNvPr>
          <p:cNvSpPr>
            <a:spLocks noGrp="1"/>
          </p:cNvSpPr>
          <p:nvPr>
            <p:ph type="dt" sz="half" idx="10"/>
          </p:nvPr>
        </p:nvSpPr>
        <p:spPr/>
        <p:txBody>
          <a:bodyPr/>
          <a:lstStyle/>
          <a:p>
            <a:fld id="{1514878E-9FE4-4E5E-A47E-8545FEB08937}" type="datetime1">
              <a:rPr lang="en-US" smtClean="0"/>
              <a:t>7/13/23</a:t>
            </a:fld>
            <a:endParaRPr lang="en-US"/>
          </a:p>
        </p:txBody>
      </p:sp>
      <p:sp>
        <p:nvSpPr>
          <p:cNvPr id="5" name="Footer Placeholder 4">
            <a:extLst>
              <a:ext uri="{FF2B5EF4-FFF2-40B4-BE49-F238E27FC236}">
                <a16:creationId xmlns:a16="http://schemas.microsoft.com/office/drawing/2014/main" id="{E2E643C8-72DD-19B4-7B7D-123D943B40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6E2377-0CCE-51EF-4F76-60261B2E4882}"/>
              </a:ext>
            </a:extLst>
          </p:cNvPr>
          <p:cNvSpPr>
            <a:spLocks noGrp="1"/>
          </p:cNvSpPr>
          <p:nvPr>
            <p:ph type="sldNum" sz="quarter" idx="12"/>
          </p:nvPr>
        </p:nvSpPr>
        <p:spPr/>
        <p:txBody>
          <a:bodyPr/>
          <a:lstStyle/>
          <a:p>
            <a:fld id="{B9B094B7-D4FA-4A0F-9249-19BC8422594A}" type="slidenum">
              <a:rPr lang="en-US" smtClean="0"/>
              <a:t>‹#›</a:t>
            </a:fld>
            <a:endParaRPr lang="en-US"/>
          </a:p>
        </p:txBody>
      </p:sp>
    </p:spTree>
    <p:extLst>
      <p:ext uri="{BB962C8B-B14F-4D97-AF65-F5344CB8AC3E}">
        <p14:creationId xmlns:p14="http://schemas.microsoft.com/office/powerpoint/2010/main" val="3518750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A74CC-4623-48F0-7F0E-59D8FCFD5C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B575B8-3207-319D-0BC5-F0CE2D18C9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C5BFBD-CD04-01AF-8789-2D81070338A2}"/>
              </a:ext>
            </a:extLst>
          </p:cNvPr>
          <p:cNvSpPr>
            <a:spLocks noGrp="1"/>
          </p:cNvSpPr>
          <p:nvPr>
            <p:ph type="dt" sz="half" idx="10"/>
          </p:nvPr>
        </p:nvSpPr>
        <p:spPr/>
        <p:txBody>
          <a:bodyPr/>
          <a:lstStyle/>
          <a:p>
            <a:fld id="{34F2EACC-E03D-4F84-85E2-F231A5F3297E}" type="datetime1">
              <a:rPr lang="en-US" smtClean="0"/>
              <a:t>7/13/23</a:t>
            </a:fld>
            <a:endParaRPr lang="en-US"/>
          </a:p>
        </p:txBody>
      </p:sp>
      <p:sp>
        <p:nvSpPr>
          <p:cNvPr id="5" name="Footer Placeholder 4">
            <a:extLst>
              <a:ext uri="{FF2B5EF4-FFF2-40B4-BE49-F238E27FC236}">
                <a16:creationId xmlns:a16="http://schemas.microsoft.com/office/drawing/2014/main" id="{050952D8-0586-42A7-37B9-7D35280BC2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DF5018-C33F-CE5D-01F6-EB2E05BC5D92}"/>
              </a:ext>
            </a:extLst>
          </p:cNvPr>
          <p:cNvSpPr>
            <a:spLocks noGrp="1"/>
          </p:cNvSpPr>
          <p:nvPr>
            <p:ph type="sldNum" sz="quarter" idx="12"/>
          </p:nvPr>
        </p:nvSpPr>
        <p:spPr/>
        <p:txBody>
          <a:bodyPr/>
          <a:lstStyle/>
          <a:p>
            <a:fld id="{B9B094B7-D4FA-4A0F-9249-19BC8422594A}" type="slidenum">
              <a:rPr lang="en-US" smtClean="0"/>
              <a:t>‹#›</a:t>
            </a:fld>
            <a:endParaRPr lang="en-US"/>
          </a:p>
        </p:txBody>
      </p:sp>
    </p:spTree>
    <p:extLst>
      <p:ext uri="{BB962C8B-B14F-4D97-AF65-F5344CB8AC3E}">
        <p14:creationId xmlns:p14="http://schemas.microsoft.com/office/powerpoint/2010/main" val="1416044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42971-C376-4F82-2833-00C7E49EB2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09574F-BD30-8459-A6E0-C9A5CC9753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06FBFA-32AB-C3BB-2A99-33EC674E047D}"/>
              </a:ext>
            </a:extLst>
          </p:cNvPr>
          <p:cNvSpPr>
            <a:spLocks noGrp="1"/>
          </p:cNvSpPr>
          <p:nvPr>
            <p:ph type="dt" sz="half" idx="10"/>
          </p:nvPr>
        </p:nvSpPr>
        <p:spPr/>
        <p:txBody>
          <a:bodyPr/>
          <a:lstStyle/>
          <a:p>
            <a:fld id="{89A6693B-6782-476C-A32F-A4E49F17A753}" type="datetime1">
              <a:rPr lang="en-US" smtClean="0"/>
              <a:t>7/13/23</a:t>
            </a:fld>
            <a:endParaRPr lang="en-US"/>
          </a:p>
        </p:txBody>
      </p:sp>
      <p:sp>
        <p:nvSpPr>
          <p:cNvPr id="5" name="Footer Placeholder 4">
            <a:extLst>
              <a:ext uri="{FF2B5EF4-FFF2-40B4-BE49-F238E27FC236}">
                <a16:creationId xmlns:a16="http://schemas.microsoft.com/office/drawing/2014/main" id="{9DC2AA9E-051B-6B80-FDBF-4CB351A2B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78A200-8883-3019-4C6A-7D4AD7CEC979}"/>
              </a:ext>
            </a:extLst>
          </p:cNvPr>
          <p:cNvSpPr>
            <a:spLocks noGrp="1"/>
          </p:cNvSpPr>
          <p:nvPr>
            <p:ph type="sldNum" sz="quarter" idx="12"/>
          </p:nvPr>
        </p:nvSpPr>
        <p:spPr/>
        <p:txBody>
          <a:bodyPr/>
          <a:lstStyle/>
          <a:p>
            <a:fld id="{B9B094B7-D4FA-4A0F-9249-19BC8422594A}" type="slidenum">
              <a:rPr lang="en-US" smtClean="0"/>
              <a:t>‹#›</a:t>
            </a:fld>
            <a:endParaRPr lang="en-US"/>
          </a:p>
        </p:txBody>
      </p:sp>
    </p:spTree>
    <p:extLst>
      <p:ext uri="{BB962C8B-B14F-4D97-AF65-F5344CB8AC3E}">
        <p14:creationId xmlns:p14="http://schemas.microsoft.com/office/powerpoint/2010/main" val="301019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C3419-9693-EC69-FA49-915C7DFD8C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9C5809-9347-FB1D-ED61-5BBB91AF24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59C200-3DD5-A64D-82D6-D45189D7A3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C906C6-0CBE-AC29-32C8-0294AB2D62A5}"/>
              </a:ext>
            </a:extLst>
          </p:cNvPr>
          <p:cNvSpPr>
            <a:spLocks noGrp="1"/>
          </p:cNvSpPr>
          <p:nvPr>
            <p:ph type="dt" sz="half" idx="10"/>
          </p:nvPr>
        </p:nvSpPr>
        <p:spPr/>
        <p:txBody>
          <a:bodyPr/>
          <a:lstStyle/>
          <a:p>
            <a:fld id="{C0279386-B63A-4102-880D-55A1B2A06276}" type="datetime1">
              <a:rPr lang="en-US" smtClean="0"/>
              <a:t>7/13/23</a:t>
            </a:fld>
            <a:endParaRPr lang="en-US"/>
          </a:p>
        </p:txBody>
      </p:sp>
      <p:sp>
        <p:nvSpPr>
          <p:cNvPr id="6" name="Footer Placeholder 5">
            <a:extLst>
              <a:ext uri="{FF2B5EF4-FFF2-40B4-BE49-F238E27FC236}">
                <a16:creationId xmlns:a16="http://schemas.microsoft.com/office/drawing/2014/main" id="{3ADF8128-567A-2810-1AFC-0E501C4C92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96E2C3-FDC6-E3E6-BE7C-9DF7B0208B0F}"/>
              </a:ext>
            </a:extLst>
          </p:cNvPr>
          <p:cNvSpPr>
            <a:spLocks noGrp="1"/>
          </p:cNvSpPr>
          <p:nvPr>
            <p:ph type="sldNum" sz="quarter" idx="12"/>
          </p:nvPr>
        </p:nvSpPr>
        <p:spPr/>
        <p:txBody>
          <a:bodyPr/>
          <a:lstStyle/>
          <a:p>
            <a:fld id="{B9B094B7-D4FA-4A0F-9249-19BC8422594A}" type="slidenum">
              <a:rPr lang="en-US" smtClean="0"/>
              <a:t>‹#›</a:t>
            </a:fld>
            <a:endParaRPr lang="en-US"/>
          </a:p>
        </p:txBody>
      </p:sp>
    </p:spTree>
    <p:extLst>
      <p:ext uri="{BB962C8B-B14F-4D97-AF65-F5344CB8AC3E}">
        <p14:creationId xmlns:p14="http://schemas.microsoft.com/office/powerpoint/2010/main" val="687144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C5E08-1CEB-0C0C-0130-1FEA747CA4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751315-D56C-1909-4876-07E813276B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AA2C3A-965B-9E85-14EC-4606C79B08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9EAAB0-2E4C-9F66-5084-10449E285C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46E353-2522-9205-027C-64739743E79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D68E3E-2104-0231-12F8-D49875ADE7FB}"/>
              </a:ext>
            </a:extLst>
          </p:cNvPr>
          <p:cNvSpPr>
            <a:spLocks noGrp="1"/>
          </p:cNvSpPr>
          <p:nvPr>
            <p:ph type="dt" sz="half" idx="10"/>
          </p:nvPr>
        </p:nvSpPr>
        <p:spPr/>
        <p:txBody>
          <a:bodyPr/>
          <a:lstStyle/>
          <a:p>
            <a:fld id="{B3A3C703-D939-4C68-8808-6FE7072AF4A5}" type="datetime1">
              <a:rPr lang="en-US" smtClean="0"/>
              <a:t>7/13/23</a:t>
            </a:fld>
            <a:endParaRPr lang="en-US"/>
          </a:p>
        </p:txBody>
      </p:sp>
      <p:sp>
        <p:nvSpPr>
          <p:cNvPr id="8" name="Footer Placeholder 7">
            <a:extLst>
              <a:ext uri="{FF2B5EF4-FFF2-40B4-BE49-F238E27FC236}">
                <a16:creationId xmlns:a16="http://schemas.microsoft.com/office/drawing/2014/main" id="{F19D01D1-7332-95D7-442E-6C0F0A9E30E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41DB7D-EA26-B99C-D214-7F1039B5C0BC}"/>
              </a:ext>
            </a:extLst>
          </p:cNvPr>
          <p:cNvSpPr>
            <a:spLocks noGrp="1"/>
          </p:cNvSpPr>
          <p:nvPr>
            <p:ph type="sldNum" sz="quarter" idx="12"/>
          </p:nvPr>
        </p:nvSpPr>
        <p:spPr/>
        <p:txBody>
          <a:bodyPr/>
          <a:lstStyle/>
          <a:p>
            <a:fld id="{B9B094B7-D4FA-4A0F-9249-19BC8422594A}" type="slidenum">
              <a:rPr lang="en-US" smtClean="0"/>
              <a:t>‹#›</a:t>
            </a:fld>
            <a:endParaRPr lang="en-US"/>
          </a:p>
        </p:txBody>
      </p:sp>
    </p:spTree>
    <p:extLst>
      <p:ext uri="{BB962C8B-B14F-4D97-AF65-F5344CB8AC3E}">
        <p14:creationId xmlns:p14="http://schemas.microsoft.com/office/powerpoint/2010/main" val="386374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FBE80-2CDA-9CAC-3FAC-DAED067C0E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75D65D-5F31-CFBE-FE86-374C8B1528CD}"/>
              </a:ext>
            </a:extLst>
          </p:cNvPr>
          <p:cNvSpPr>
            <a:spLocks noGrp="1"/>
          </p:cNvSpPr>
          <p:nvPr>
            <p:ph type="dt" sz="half" idx="10"/>
          </p:nvPr>
        </p:nvSpPr>
        <p:spPr/>
        <p:txBody>
          <a:bodyPr/>
          <a:lstStyle/>
          <a:p>
            <a:fld id="{30A06DB6-9054-4BD7-8EDB-37C2B9D32A27}" type="datetime1">
              <a:rPr lang="en-US" smtClean="0"/>
              <a:t>7/13/23</a:t>
            </a:fld>
            <a:endParaRPr lang="en-US"/>
          </a:p>
        </p:txBody>
      </p:sp>
      <p:sp>
        <p:nvSpPr>
          <p:cNvPr id="4" name="Footer Placeholder 3">
            <a:extLst>
              <a:ext uri="{FF2B5EF4-FFF2-40B4-BE49-F238E27FC236}">
                <a16:creationId xmlns:a16="http://schemas.microsoft.com/office/drawing/2014/main" id="{FC780066-A917-95CB-4F74-BA0821B5A5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ED8162-B4B3-A75A-FC12-82C52B8626DA}"/>
              </a:ext>
            </a:extLst>
          </p:cNvPr>
          <p:cNvSpPr>
            <a:spLocks noGrp="1"/>
          </p:cNvSpPr>
          <p:nvPr>
            <p:ph type="sldNum" sz="quarter" idx="12"/>
          </p:nvPr>
        </p:nvSpPr>
        <p:spPr/>
        <p:txBody>
          <a:bodyPr/>
          <a:lstStyle/>
          <a:p>
            <a:fld id="{B9B094B7-D4FA-4A0F-9249-19BC8422594A}" type="slidenum">
              <a:rPr lang="en-US" smtClean="0"/>
              <a:t>‹#›</a:t>
            </a:fld>
            <a:endParaRPr lang="en-US"/>
          </a:p>
        </p:txBody>
      </p:sp>
    </p:spTree>
    <p:extLst>
      <p:ext uri="{BB962C8B-B14F-4D97-AF65-F5344CB8AC3E}">
        <p14:creationId xmlns:p14="http://schemas.microsoft.com/office/powerpoint/2010/main" val="1726226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76DFD6-9F03-27EC-337A-06A525D46619}"/>
              </a:ext>
            </a:extLst>
          </p:cNvPr>
          <p:cNvSpPr>
            <a:spLocks noGrp="1"/>
          </p:cNvSpPr>
          <p:nvPr>
            <p:ph type="dt" sz="half" idx="10"/>
          </p:nvPr>
        </p:nvSpPr>
        <p:spPr/>
        <p:txBody>
          <a:bodyPr/>
          <a:lstStyle/>
          <a:p>
            <a:fld id="{BCD89E80-FBF0-4675-970D-0AD337B6E65D}" type="datetime1">
              <a:rPr lang="en-US" smtClean="0"/>
              <a:t>7/13/23</a:t>
            </a:fld>
            <a:endParaRPr lang="en-US"/>
          </a:p>
        </p:txBody>
      </p:sp>
      <p:sp>
        <p:nvSpPr>
          <p:cNvPr id="3" name="Footer Placeholder 2">
            <a:extLst>
              <a:ext uri="{FF2B5EF4-FFF2-40B4-BE49-F238E27FC236}">
                <a16:creationId xmlns:a16="http://schemas.microsoft.com/office/drawing/2014/main" id="{30E5DF39-3654-41A0-F7DC-5B9FDF61AFD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785847-BC7C-012C-1FCE-64A5FAE509E3}"/>
              </a:ext>
            </a:extLst>
          </p:cNvPr>
          <p:cNvSpPr>
            <a:spLocks noGrp="1"/>
          </p:cNvSpPr>
          <p:nvPr>
            <p:ph type="sldNum" sz="quarter" idx="12"/>
          </p:nvPr>
        </p:nvSpPr>
        <p:spPr/>
        <p:txBody>
          <a:bodyPr/>
          <a:lstStyle/>
          <a:p>
            <a:fld id="{B9B094B7-D4FA-4A0F-9249-19BC8422594A}" type="slidenum">
              <a:rPr lang="en-US" smtClean="0"/>
              <a:t>‹#›</a:t>
            </a:fld>
            <a:endParaRPr lang="en-US"/>
          </a:p>
        </p:txBody>
      </p:sp>
    </p:spTree>
    <p:extLst>
      <p:ext uri="{BB962C8B-B14F-4D97-AF65-F5344CB8AC3E}">
        <p14:creationId xmlns:p14="http://schemas.microsoft.com/office/powerpoint/2010/main" val="961044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34A63-D62F-A51E-4138-C2FCD55700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D56C06-77CC-30F3-1CC0-CB6D9D603D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699839-6A48-A89C-CCF1-FCAC0C9B8D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3BCA11-9CFB-0DF9-2B36-FD306BED450F}"/>
              </a:ext>
            </a:extLst>
          </p:cNvPr>
          <p:cNvSpPr>
            <a:spLocks noGrp="1"/>
          </p:cNvSpPr>
          <p:nvPr>
            <p:ph type="dt" sz="half" idx="10"/>
          </p:nvPr>
        </p:nvSpPr>
        <p:spPr/>
        <p:txBody>
          <a:bodyPr/>
          <a:lstStyle/>
          <a:p>
            <a:fld id="{B6406B3A-096C-4226-ADBD-880246520603}" type="datetime1">
              <a:rPr lang="en-US" smtClean="0"/>
              <a:t>7/13/23</a:t>
            </a:fld>
            <a:endParaRPr lang="en-US"/>
          </a:p>
        </p:txBody>
      </p:sp>
      <p:sp>
        <p:nvSpPr>
          <p:cNvPr id="6" name="Footer Placeholder 5">
            <a:extLst>
              <a:ext uri="{FF2B5EF4-FFF2-40B4-BE49-F238E27FC236}">
                <a16:creationId xmlns:a16="http://schemas.microsoft.com/office/drawing/2014/main" id="{2AAB035D-56D5-9497-C538-3CD1432BBD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AE84A4-6D8F-D4FE-CC80-61FABDB9D051}"/>
              </a:ext>
            </a:extLst>
          </p:cNvPr>
          <p:cNvSpPr>
            <a:spLocks noGrp="1"/>
          </p:cNvSpPr>
          <p:nvPr>
            <p:ph type="sldNum" sz="quarter" idx="12"/>
          </p:nvPr>
        </p:nvSpPr>
        <p:spPr/>
        <p:txBody>
          <a:bodyPr/>
          <a:lstStyle/>
          <a:p>
            <a:fld id="{B9B094B7-D4FA-4A0F-9249-19BC8422594A}" type="slidenum">
              <a:rPr lang="en-US" smtClean="0"/>
              <a:t>‹#›</a:t>
            </a:fld>
            <a:endParaRPr lang="en-US"/>
          </a:p>
        </p:txBody>
      </p:sp>
    </p:spTree>
    <p:extLst>
      <p:ext uri="{BB962C8B-B14F-4D97-AF65-F5344CB8AC3E}">
        <p14:creationId xmlns:p14="http://schemas.microsoft.com/office/powerpoint/2010/main" val="626366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3A7F3-70EA-06EC-A72C-ADD386FECF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04A4B0-F5E8-E020-E9B0-430068FDA0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8956AE-A972-1A22-DC46-ABCF1D121F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61C950-B519-5BD4-D72D-7AE7B73DDD8B}"/>
              </a:ext>
            </a:extLst>
          </p:cNvPr>
          <p:cNvSpPr>
            <a:spLocks noGrp="1"/>
          </p:cNvSpPr>
          <p:nvPr>
            <p:ph type="dt" sz="half" idx="10"/>
          </p:nvPr>
        </p:nvSpPr>
        <p:spPr/>
        <p:txBody>
          <a:bodyPr/>
          <a:lstStyle/>
          <a:p>
            <a:fld id="{EDFF067B-7CF6-463A-BE11-368CF4213AE6}" type="datetime1">
              <a:rPr lang="en-US" smtClean="0"/>
              <a:t>7/13/23</a:t>
            </a:fld>
            <a:endParaRPr lang="en-US"/>
          </a:p>
        </p:txBody>
      </p:sp>
      <p:sp>
        <p:nvSpPr>
          <p:cNvPr id="6" name="Footer Placeholder 5">
            <a:extLst>
              <a:ext uri="{FF2B5EF4-FFF2-40B4-BE49-F238E27FC236}">
                <a16:creationId xmlns:a16="http://schemas.microsoft.com/office/drawing/2014/main" id="{6974F53B-076C-28B0-4E79-78DDB626D1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E2AC34-319E-43B0-9D96-8334B90F934F}"/>
              </a:ext>
            </a:extLst>
          </p:cNvPr>
          <p:cNvSpPr>
            <a:spLocks noGrp="1"/>
          </p:cNvSpPr>
          <p:nvPr>
            <p:ph type="sldNum" sz="quarter" idx="12"/>
          </p:nvPr>
        </p:nvSpPr>
        <p:spPr/>
        <p:txBody>
          <a:bodyPr/>
          <a:lstStyle/>
          <a:p>
            <a:fld id="{B9B094B7-D4FA-4A0F-9249-19BC8422594A}" type="slidenum">
              <a:rPr lang="en-US" smtClean="0"/>
              <a:t>‹#›</a:t>
            </a:fld>
            <a:endParaRPr lang="en-US"/>
          </a:p>
        </p:txBody>
      </p:sp>
    </p:spTree>
    <p:extLst>
      <p:ext uri="{BB962C8B-B14F-4D97-AF65-F5344CB8AC3E}">
        <p14:creationId xmlns:p14="http://schemas.microsoft.com/office/powerpoint/2010/main" val="1151459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28DBDB-3474-BEFE-F210-0B254BAB8D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F9EDB7-091C-EAB6-6549-55BCDE6A75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4C2705-9D3C-4DBD-A722-6AB526FD28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2126F9-42BB-48B3-8F1F-565BA18A37F8}" type="datetime1">
              <a:rPr lang="en-US" smtClean="0"/>
              <a:t>7/13/23</a:t>
            </a:fld>
            <a:endParaRPr lang="en-US"/>
          </a:p>
        </p:txBody>
      </p:sp>
      <p:sp>
        <p:nvSpPr>
          <p:cNvPr id="5" name="Footer Placeholder 4">
            <a:extLst>
              <a:ext uri="{FF2B5EF4-FFF2-40B4-BE49-F238E27FC236}">
                <a16:creationId xmlns:a16="http://schemas.microsoft.com/office/drawing/2014/main" id="{4FA29C45-5EF3-34C4-1520-75F99A6D4E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02161D1-9F64-6FBB-3DBB-A1459C88F3C3}"/>
              </a:ext>
            </a:extLst>
          </p:cNvPr>
          <p:cNvSpPr>
            <a:spLocks noGrp="1"/>
          </p:cNvSpPr>
          <p:nvPr>
            <p:ph type="sldNum" sz="quarter" idx="4"/>
          </p:nvPr>
        </p:nvSpPr>
        <p:spPr>
          <a:xfrm>
            <a:off x="0" y="6481676"/>
            <a:ext cx="457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B094B7-D4FA-4A0F-9249-19BC8422594A}" type="slidenum">
              <a:rPr lang="en-US" smtClean="0"/>
              <a:pPr/>
              <a:t>‹#›</a:t>
            </a:fld>
            <a:endParaRPr lang="en-US"/>
          </a:p>
        </p:txBody>
      </p:sp>
    </p:spTree>
    <p:extLst>
      <p:ext uri="{BB962C8B-B14F-4D97-AF65-F5344CB8AC3E}">
        <p14:creationId xmlns:p14="http://schemas.microsoft.com/office/powerpoint/2010/main" val="769245069"/>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customXml" Target="../ink/ink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14.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4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51D85-5CF7-10D7-E742-66F5C1E5BD04}"/>
              </a:ext>
            </a:extLst>
          </p:cNvPr>
          <p:cNvSpPr>
            <a:spLocks noGrp="1"/>
          </p:cNvSpPr>
          <p:nvPr>
            <p:ph type="ctrTitle"/>
          </p:nvPr>
        </p:nvSpPr>
        <p:spPr/>
        <p:txBody>
          <a:bodyPr>
            <a:normAutofit fontScale="90000"/>
          </a:bodyPr>
          <a:lstStyle/>
          <a:p>
            <a:r>
              <a:rPr lang="en-US" dirty="0"/>
              <a:t>Planning Direct Imaging Observations of Exoplanets with Precursor Data</a:t>
            </a:r>
          </a:p>
        </p:txBody>
      </p:sp>
      <p:sp>
        <p:nvSpPr>
          <p:cNvPr id="3" name="Subtitle 2">
            <a:extLst>
              <a:ext uri="{FF2B5EF4-FFF2-40B4-BE49-F238E27FC236}">
                <a16:creationId xmlns:a16="http://schemas.microsoft.com/office/drawing/2014/main" id="{A849E92F-AA43-7545-7584-52D214C6515B}"/>
              </a:ext>
            </a:extLst>
          </p:cNvPr>
          <p:cNvSpPr>
            <a:spLocks noGrp="1"/>
          </p:cNvSpPr>
          <p:nvPr>
            <p:ph type="subTitle" idx="1"/>
          </p:nvPr>
        </p:nvSpPr>
        <p:spPr/>
        <p:txBody>
          <a:bodyPr/>
          <a:lstStyle/>
          <a:p>
            <a:r>
              <a:rPr lang="en-US" dirty="0"/>
              <a:t>Corey Spohn</a:t>
            </a:r>
          </a:p>
        </p:txBody>
      </p:sp>
      <p:sp>
        <p:nvSpPr>
          <p:cNvPr id="4" name="Slide Number Placeholder 3">
            <a:extLst>
              <a:ext uri="{FF2B5EF4-FFF2-40B4-BE49-F238E27FC236}">
                <a16:creationId xmlns:a16="http://schemas.microsoft.com/office/drawing/2014/main" id="{A4A1A3F9-D50A-773B-16B5-8E216773337A}"/>
              </a:ext>
            </a:extLst>
          </p:cNvPr>
          <p:cNvSpPr>
            <a:spLocks noGrp="1"/>
          </p:cNvSpPr>
          <p:nvPr>
            <p:ph type="sldNum" sz="quarter" idx="12"/>
          </p:nvPr>
        </p:nvSpPr>
        <p:spPr/>
        <p:txBody>
          <a:bodyPr/>
          <a:lstStyle/>
          <a:p>
            <a:fld id="{B9B094B7-D4FA-4A0F-9249-19BC8422594A}" type="slidenum">
              <a:rPr lang="en-US" smtClean="0"/>
              <a:pPr/>
              <a:t>1</a:t>
            </a:fld>
            <a:endParaRPr lang="en-US"/>
          </a:p>
        </p:txBody>
      </p:sp>
      <p:pic>
        <p:nvPicPr>
          <p:cNvPr id="5" name="Graphic 4">
            <a:extLst>
              <a:ext uri="{FF2B5EF4-FFF2-40B4-BE49-F238E27FC236}">
                <a16:creationId xmlns:a16="http://schemas.microsoft.com/office/drawing/2014/main" id="{873E5C30-E8FE-C530-4447-7DA6FE6D92C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64685" y="37398"/>
            <a:ext cx="1143000" cy="1143000"/>
          </a:xfrm>
          <a:prstGeom prst="rect">
            <a:avLst/>
          </a:prstGeom>
        </p:spPr>
      </p:pic>
      <p:pic>
        <p:nvPicPr>
          <p:cNvPr id="6" name="Picture 5" descr="A picture containing chart&#10;&#10;Description automatically generated">
            <a:extLst>
              <a:ext uri="{FF2B5EF4-FFF2-40B4-BE49-F238E27FC236}">
                <a16:creationId xmlns:a16="http://schemas.microsoft.com/office/drawing/2014/main" id="{7DC4FE60-CFE8-BA0D-A8A3-4F9CBB78E1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3811" y="81408"/>
            <a:ext cx="2505229" cy="1047567"/>
          </a:xfrm>
          <a:prstGeom prst="rect">
            <a:avLst/>
          </a:prstGeom>
        </p:spPr>
      </p:pic>
      <p:pic>
        <p:nvPicPr>
          <p:cNvPr id="8" name="Picture 7" descr="Background pattern&#10;&#10;Description automatically generated with low confidence">
            <a:extLst>
              <a:ext uri="{FF2B5EF4-FFF2-40B4-BE49-F238E27FC236}">
                <a16:creationId xmlns:a16="http://schemas.microsoft.com/office/drawing/2014/main" id="{3833A5ED-E75D-DAB5-2442-91325B2336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4317" y="29986"/>
            <a:ext cx="1972668" cy="1150412"/>
          </a:xfrm>
          <a:prstGeom prst="rect">
            <a:avLst/>
          </a:prstGeom>
        </p:spPr>
      </p:pic>
    </p:spTree>
    <p:extLst>
      <p:ext uri="{BB962C8B-B14F-4D97-AF65-F5344CB8AC3E}">
        <p14:creationId xmlns:p14="http://schemas.microsoft.com/office/powerpoint/2010/main" val="29579544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90DA6-0DC8-3465-B6BC-BCD291F8CE71}"/>
              </a:ext>
            </a:extLst>
          </p:cNvPr>
          <p:cNvSpPr>
            <a:spLocks noGrp="1"/>
          </p:cNvSpPr>
          <p:nvPr>
            <p:ph type="title"/>
          </p:nvPr>
        </p:nvSpPr>
        <p:spPr/>
        <p:txBody>
          <a:bodyPr/>
          <a:lstStyle/>
          <a:p>
            <a:r>
              <a:rPr lang="en-US" dirty="0"/>
              <a:t>Probability of Detection</a:t>
            </a:r>
          </a:p>
        </p:txBody>
      </p:sp>
      <p:pic>
        <p:nvPicPr>
          <p:cNvPr id="5" name="from_A_exam">
            <a:hlinkClick r:id="" action="ppaction://media"/>
            <a:extLst>
              <a:ext uri="{FF2B5EF4-FFF2-40B4-BE49-F238E27FC236}">
                <a16:creationId xmlns:a16="http://schemas.microsoft.com/office/drawing/2014/main" id="{6AE1510F-E44B-4CBA-0913-DF10230A0BD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38200" y="1897063"/>
            <a:ext cx="10515600" cy="4206875"/>
          </a:xfrm>
        </p:spPr>
      </p:pic>
      <p:sp>
        <p:nvSpPr>
          <p:cNvPr id="4" name="Slide Number Placeholder 3">
            <a:extLst>
              <a:ext uri="{FF2B5EF4-FFF2-40B4-BE49-F238E27FC236}">
                <a16:creationId xmlns:a16="http://schemas.microsoft.com/office/drawing/2014/main" id="{4C8AEDC1-F75B-17D4-0FE8-57119AE9B4B2}"/>
              </a:ext>
            </a:extLst>
          </p:cNvPr>
          <p:cNvSpPr>
            <a:spLocks noGrp="1"/>
          </p:cNvSpPr>
          <p:nvPr>
            <p:ph type="sldNum" sz="quarter" idx="12"/>
          </p:nvPr>
        </p:nvSpPr>
        <p:spPr/>
        <p:txBody>
          <a:bodyPr/>
          <a:lstStyle/>
          <a:p>
            <a:fld id="{B9B094B7-D4FA-4A0F-9249-19BC8422594A}" type="slidenum">
              <a:rPr lang="en-US" smtClean="0"/>
              <a:t>10</a:t>
            </a:fld>
            <a:endParaRPr lang="en-US"/>
          </a:p>
        </p:txBody>
      </p:sp>
    </p:spTree>
    <p:extLst>
      <p:ext uri="{BB962C8B-B14F-4D97-AF65-F5344CB8AC3E}">
        <p14:creationId xmlns:p14="http://schemas.microsoft.com/office/powerpoint/2010/main" val="415897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85D61-0655-811D-2E98-564E789E6717}"/>
              </a:ext>
            </a:extLst>
          </p:cNvPr>
          <p:cNvSpPr>
            <a:spLocks noGrp="1"/>
          </p:cNvSpPr>
          <p:nvPr>
            <p:ph type="title"/>
          </p:nvPr>
        </p:nvSpPr>
        <p:spPr/>
        <p:txBody>
          <a:bodyPr/>
          <a:lstStyle/>
          <a:p>
            <a:r>
              <a:rPr lang="en-US" dirty="0"/>
              <a:t>Direct imaging telescopes</a:t>
            </a:r>
          </a:p>
        </p:txBody>
      </p:sp>
      <p:sp>
        <p:nvSpPr>
          <p:cNvPr id="3" name="Content Placeholder 2">
            <a:extLst>
              <a:ext uri="{FF2B5EF4-FFF2-40B4-BE49-F238E27FC236}">
                <a16:creationId xmlns:a16="http://schemas.microsoft.com/office/drawing/2014/main" id="{C64FE4F5-5EF5-A06F-9B89-E9D49BB42D3D}"/>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8C04163-C7AE-26E3-7025-8710C36AD695}"/>
              </a:ext>
            </a:extLst>
          </p:cNvPr>
          <p:cNvSpPr>
            <a:spLocks noGrp="1"/>
          </p:cNvSpPr>
          <p:nvPr>
            <p:ph type="sldNum" sz="quarter" idx="12"/>
          </p:nvPr>
        </p:nvSpPr>
        <p:spPr/>
        <p:txBody>
          <a:bodyPr/>
          <a:lstStyle/>
          <a:p>
            <a:fld id="{B9B094B7-D4FA-4A0F-9249-19BC8422594A}" type="slidenum">
              <a:rPr lang="en-US" smtClean="0"/>
              <a:t>11</a:t>
            </a:fld>
            <a:endParaRPr lang="en-US"/>
          </a:p>
        </p:txBody>
      </p:sp>
      <p:graphicFrame>
        <p:nvGraphicFramePr>
          <p:cNvPr id="5" name="Table 9">
            <a:extLst>
              <a:ext uri="{FF2B5EF4-FFF2-40B4-BE49-F238E27FC236}">
                <a16:creationId xmlns:a16="http://schemas.microsoft.com/office/drawing/2014/main" id="{68E3CFCC-7551-846B-0641-3CAA369DE1EA}"/>
              </a:ext>
            </a:extLst>
          </p:cNvPr>
          <p:cNvGraphicFramePr>
            <a:graphicFrameLocks noGrp="1"/>
          </p:cNvGraphicFramePr>
          <p:nvPr>
            <p:extLst>
              <p:ext uri="{D42A27DB-BD31-4B8C-83A1-F6EECF244321}">
                <p14:modId xmlns:p14="http://schemas.microsoft.com/office/powerpoint/2010/main" val="2799224156"/>
              </p:ext>
            </p:extLst>
          </p:nvPr>
        </p:nvGraphicFramePr>
        <p:xfrm>
          <a:off x="838200" y="1825625"/>
          <a:ext cx="10515600" cy="4047005"/>
        </p:xfrm>
        <a:graphic>
          <a:graphicData uri="http://schemas.openxmlformats.org/drawingml/2006/table">
            <a:tbl>
              <a:tblPr firstRow="1" bandRow="1">
                <a:tableStyleId>{073A0DAA-6AF3-43AB-8588-CEC1D06C72B9}</a:tableStyleId>
              </a:tblPr>
              <a:tblGrid>
                <a:gridCol w="1603159">
                  <a:extLst>
                    <a:ext uri="{9D8B030D-6E8A-4147-A177-3AD203B41FA5}">
                      <a16:colId xmlns:a16="http://schemas.microsoft.com/office/drawing/2014/main" val="2654218870"/>
                    </a:ext>
                  </a:extLst>
                </a:gridCol>
                <a:gridCol w="2603081">
                  <a:extLst>
                    <a:ext uri="{9D8B030D-6E8A-4147-A177-3AD203B41FA5}">
                      <a16:colId xmlns:a16="http://schemas.microsoft.com/office/drawing/2014/main" val="3665842463"/>
                    </a:ext>
                  </a:extLst>
                </a:gridCol>
                <a:gridCol w="2103120">
                  <a:extLst>
                    <a:ext uri="{9D8B030D-6E8A-4147-A177-3AD203B41FA5}">
                      <a16:colId xmlns:a16="http://schemas.microsoft.com/office/drawing/2014/main" val="3633315481"/>
                    </a:ext>
                  </a:extLst>
                </a:gridCol>
                <a:gridCol w="2103120">
                  <a:extLst>
                    <a:ext uri="{9D8B030D-6E8A-4147-A177-3AD203B41FA5}">
                      <a16:colId xmlns:a16="http://schemas.microsoft.com/office/drawing/2014/main" val="2169958659"/>
                    </a:ext>
                  </a:extLst>
                </a:gridCol>
                <a:gridCol w="2103120">
                  <a:extLst>
                    <a:ext uri="{9D8B030D-6E8A-4147-A177-3AD203B41FA5}">
                      <a16:colId xmlns:a16="http://schemas.microsoft.com/office/drawing/2014/main" val="1569022418"/>
                    </a:ext>
                  </a:extLst>
                </a:gridCol>
              </a:tblGrid>
              <a:tr h="615734">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Nancy Grace Roman Space Telescope “Roman”</a:t>
                      </a:r>
                    </a:p>
                  </a:txBody>
                  <a:tcPr/>
                </a:tc>
                <a:tc>
                  <a:txBody>
                    <a:bodyPr/>
                    <a:lstStyle/>
                    <a:p>
                      <a:r>
                        <a:rPr lang="en-US" dirty="0" err="1"/>
                        <a:t>HabEx</a:t>
                      </a:r>
                      <a:endParaRPr lang="en-US" dirty="0"/>
                    </a:p>
                  </a:txBody>
                  <a:tcPr/>
                </a:tc>
                <a:tc>
                  <a:txBody>
                    <a:bodyPr/>
                    <a:lstStyle/>
                    <a:p>
                      <a:r>
                        <a:rPr lang="en-US" dirty="0"/>
                        <a:t>LUVOIR</a:t>
                      </a:r>
                    </a:p>
                  </a:txBody>
                  <a:tcPr/>
                </a:tc>
                <a:tc>
                  <a:txBody>
                    <a:bodyPr/>
                    <a:lstStyle/>
                    <a:p>
                      <a:r>
                        <a:rPr lang="en-US" dirty="0"/>
                        <a:t>Habitable Worlds Observatory</a:t>
                      </a:r>
                    </a:p>
                    <a:p>
                      <a:r>
                        <a:rPr lang="en-US" dirty="0"/>
                        <a:t>“HWO”</a:t>
                      </a:r>
                    </a:p>
                  </a:txBody>
                  <a:tcPr/>
                </a:tc>
                <a:extLst>
                  <a:ext uri="{0D108BD9-81ED-4DB2-BD59-A6C34878D82A}">
                    <a16:rowId xmlns:a16="http://schemas.microsoft.com/office/drawing/2014/main" val="1679515872"/>
                  </a:ext>
                </a:extLst>
              </a:tr>
              <a:tr h="1481658">
                <a:tc>
                  <a:txBody>
                    <a:bodyPr/>
                    <a:lstStyle/>
                    <a:p>
                      <a:r>
                        <a:rPr lang="en-US" dirty="0"/>
                        <a:t>Description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NASA telescope launching in 2027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Mission concept studied for 2020 decadal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Mission concept studied for 2020 decadal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Proposed mission concept in response to 2020 decadal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~2040 launch</a:t>
                      </a:r>
                    </a:p>
                  </a:txBody>
                  <a:tcPr/>
                </a:tc>
                <a:extLst>
                  <a:ext uri="{0D108BD9-81ED-4DB2-BD59-A6C34878D82A}">
                    <a16:rowId xmlns:a16="http://schemas.microsoft.com/office/drawing/2014/main" val="2544696464"/>
                  </a:ext>
                </a:extLst>
              </a:tr>
              <a:tr h="462227">
                <a:tc>
                  <a:txBody>
                    <a:bodyPr/>
                    <a:lstStyle/>
                    <a:p>
                      <a:r>
                        <a:rPr lang="en-US" dirty="0"/>
                        <a:t>Primary mirror</a:t>
                      </a:r>
                    </a:p>
                  </a:txBody>
                  <a:tcPr/>
                </a:tc>
                <a:tc>
                  <a:txBody>
                    <a:bodyPr/>
                    <a:lstStyle/>
                    <a:p>
                      <a:r>
                        <a:rPr lang="en-US" dirty="0"/>
                        <a:t>2.4 meter</a:t>
                      </a:r>
                    </a:p>
                  </a:txBody>
                  <a:tcPr/>
                </a:tc>
                <a:tc>
                  <a:txBody>
                    <a:bodyPr/>
                    <a:lstStyle/>
                    <a:p>
                      <a:r>
                        <a:rPr lang="en-US" dirty="0"/>
                        <a:t>4 meter</a:t>
                      </a:r>
                    </a:p>
                  </a:txBody>
                  <a:tcPr/>
                </a:tc>
                <a:tc>
                  <a:txBody>
                    <a:bodyPr/>
                    <a:lstStyle/>
                    <a:p>
                      <a:r>
                        <a:rPr lang="en-US" dirty="0"/>
                        <a:t>8 or 15 meter</a:t>
                      </a:r>
                    </a:p>
                  </a:txBody>
                  <a:tcPr/>
                </a:tc>
                <a:tc>
                  <a:txBody>
                    <a:bodyPr/>
                    <a:lstStyle/>
                    <a:p>
                      <a:r>
                        <a:rPr lang="en-US" dirty="0"/>
                        <a:t>6 meter</a:t>
                      </a:r>
                    </a:p>
                  </a:txBody>
                  <a:tcPr/>
                </a:tc>
                <a:extLst>
                  <a:ext uri="{0D108BD9-81ED-4DB2-BD59-A6C34878D82A}">
                    <a16:rowId xmlns:a16="http://schemas.microsoft.com/office/drawing/2014/main" val="4204053817"/>
                  </a:ext>
                </a:extLst>
              </a:tr>
              <a:tr h="1139737">
                <a:tc>
                  <a:txBody>
                    <a:bodyPr/>
                    <a:lstStyle/>
                    <a:p>
                      <a:r>
                        <a:rPr lang="en-US" dirty="0"/>
                        <a:t>Relevance</a:t>
                      </a:r>
                    </a:p>
                  </a:txBody>
                  <a:tcPr/>
                </a:tc>
                <a:tc>
                  <a:txBody>
                    <a:bodyPr/>
                    <a:lstStyle/>
                    <a:p>
                      <a:r>
                        <a:rPr lang="en-US" dirty="0"/>
                        <a:t>- Coronagraph technology demonstration</a:t>
                      </a:r>
                    </a:p>
                    <a:p>
                      <a:r>
                        <a:rPr lang="en-US" dirty="0"/>
                        <a:t>- Directly image exozodiacal dust</a:t>
                      </a:r>
                    </a:p>
                  </a:txBody>
                  <a:tcPr/>
                </a:tc>
                <a:tc>
                  <a:txBody>
                    <a:bodyPr/>
                    <a:lstStyle/>
                    <a:p>
                      <a:r>
                        <a:rPr lang="en-US" dirty="0"/>
                        <a:t>- Directly image habitable planets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Directly image habitable planets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Directly image habitable planets</a:t>
                      </a:r>
                    </a:p>
                  </a:txBody>
                  <a:tcPr/>
                </a:tc>
                <a:extLst>
                  <a:ext uri="{0D108BD9-81ED-4DB2-BD59-A6C34878D82A}">
                    <a16:rowId xmlns:a16="http://schemas.microsoft.com/office/drawing/2014/main" val="112798599"/>
                  </a:ext>
                </a:extLst>
              </a:tr>
            </a:tbl>
          </a:graphicData>
        </a:graphic>
      </p:graphicFrame>
    </p:spTree>
    <p:extLst>
      <p:ext uri="{BB962C8B-B14F-4D97-AF65-F5344CB8AC3E}">
        <p14:creationId xmlns:p14="http://schemas.microsoft.com/office/powerpoint/2010/main" val="20927740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63F07-347C-7A86-EBD7-325402C36924}"/>
              </a:ext>
            </a:extLst>
          </p:cNvPr>
          <p:cNvSpPr>
            <a:spLocks noGrp="1"/>
          </p:cNvSpPr>
          <p:nvPr>
            <p:ph type="title"/>
          </p:nvPr>
        </p:nvSpPr>
        <p:spPr/>
        <p:txBody>
          <a:bodyPr/>
          <a:lstStyle/>
          <a:p>
            <a:r>
              <a:rPr lang="en-US" dirty="0"/>
              <a:t>Calculating a realistic photometric constraint</a:t>
            </a:r>
          </a:p>
        </p:txBody>
      </p:sp>
      <p:sp>
        <p:nvSpPr>
          <p:cNvPr id="3" name="Text Placeholder 2">
            <a:extLst>
              <a:ext uri="{FF2B5EF4-FFF2-40B4-BE49-F238E27FC236}">
                <a16:creationId xmlns:a16="http://schemas.microsoft.com/office/drawing/2014/main" id="{2AE66C96-9FE5-7C17-8281-FC51D802CDB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47F0114-F6C6-C98D-0E7B-B475308B9ABD}"/>
              </a:ext>
            </a:extLst>
          </p:cNvPr>
          <p:cNvSpPr>
            <a:spLocks noGrp="1"/>
          </p:cNvSpPr>
          <p:nvPr>
            <p:ph type="sldNum" sz="quarter" idx="12"/>
          </p:nvPr>
        </p:nvSpPr>
        <p:spPr/>
        <p:txBody>
          <a:bodyPr/>
          <a:lstStyle/>
          <a:p>
            <a:fld id="{B9B094B7-D4FA-4A0F-9249-19BC8422594A}" type="slidenum">
              <a:rPr lang="en-US" smtClean="0"/>
              <a:t>12</a:t>
            </a:fld>
            <a:endParaRPr lang="en-US"/>
          </a:p>
        </p:txBody>
      </p:sp>
    </p:spTree>
    <p:extLst>
      <p:ext uri="{BB962C8B-B14F-4D97-AF65-F5344CB8AC3E}">
        <p14:creationId xmlns:p14="http://schemas.microsoft.com/office/powerpoint/2010/main" val="3981656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79BCA-8022-5B85-A15A-7C323B707678}"/>
              </a:ext>
            </a:extLst>
          </p:cNvPr>
          <p:cNvSpPr>
            <a:spLocks noGrp="1"/>
          </p:cNvSpPr>
          <p:nvPr>
            <p:ph type="title"/>
          </p:nvPr>
        </p:nvSpPr>
        <p:spPr/>
        <p:txBody>
          <a:bodyPr/>
          <a:lstStyle/>
          <a:p>
            <a:r>
              <a:rPr lang="en-US" dirty="0"/>
              <a:t>What can the Roman Space Telescope detect?</a:t>
            </a:r>
          </a:p>
        </p:txBody>
      </p:sp>
      <p:pic>
        <p:nvPicPr>
          <p:cNvPr id="6" name="Content Placeholder 5" descr="A graph of different colors&#10;&#10;Description automatically generated">
            <a:extLst>
              <a:ext uri="{FF2B5EF4-FFF2-40B4-BE49-F238E27FC236}">
                <a16:creationId xmlns:a16="http://schemas.microsoft.com/office/drawing/2014/main" id="{D6C6A8FB-5BA5-1454-871D-2C5C6E6D37D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84436" y="1477437"/>
            <a:ext cx="6710352" cy="5015438"/>
          </a:xfrm>
        </p:spPr>
      </p:pic>
      <p:sp>
        <p:nvSpPr>
          <p:cNvPr id="4" name="Slide Number Placeholder 3">
            <a:extLst>
              <a:ext uri="{FF2B5EF4-FFF2-40B4-BE49-F238E27FC236}">
                <a16:creationId xmlns:a16="http://schemas.microsoft.com/office/drawing/2014/main" id="{F1895930-C59F-7A8D-CF03-956399EC3421}"/>
              </a:ext>
            </a:extLst>
          </p:cNvPr>
          <p:cNvSpPr>
            <a:spLocks noGrp="1"/>
          </p:cNvSpPr>
          <p:nvPr>
            <p:ph type="sldNum" sz="quarter" idx="12"/>
          </p:nvPr>
        </p:nvSpPr>
        <p:spPr/>
        <p:txBody>
          <a:bodyPr/>
          <a:lstStyle/>
          <a:p>
            <a:fld id="{B9B094B7-D4FA-4A0F-9249-19BC8422594A}" type="slidenum">
              <a:rPr lang="en-US" smtClean="0"/>
              <a:t>13</a:t>
            </a:fld>
            <a:endParaRPr lang="en-US"/>
          </a:p>
        </p:txBody>
      </p:sp>
      <p:sp>
        <p:nvSpPr>
          <p:cNvPr id="8" name="Content Placeholder 2">
            <a:extLst>
              <a:ext uri="{FF2B5EF4-FFF2-40B4-BE49-F238E27FC236}">
                <a16:creationId xmlns:a16="http://schemas.microsoft.com/office/drawing/2014/main" id="{3821F67F-A245-23C8-0F18-AFF43E5069CD}"/>
              </a:ext>
            </a:extLst>
          </p:cNvPr>
          <p:cNvSpPr txBox="1">
            <a:spLocks/>
          </p:cNvSpPr>
          <p:nvPr/>
        </p:nvSpPr>
        <p:spPr>
          <a:xfrm>
            <a:off x="838200" y="1825624"/>
            <a:ext cx="4467131" cy="48467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Observing mode</a:t>
            </a:r>
          </a:p>
          <a:p>
            <a:pPr lvl="1"/>
            <a:r>
              <a:rPr lang="en-US" dirty="0"/>
              <a:t>Narrow field</a:t>
            </a:r>
          </a:p>
          <a:p>
            <a:pPr lvl="1"/>
            <a:r>
              <a:rPr lang="en-US" dirty="0"/>
              <a:t>Spectrometer</a:t>
            </a:r>
          </a:p>
          <a:p>
            <a:pPr lvl="1"/>
            <a:r>
              <a:rPr lang="en-US" dirty="0"/>
              <a:t>Wide field</a:t>
            </a:r>
          </a:p>
          <a:p>
            <a:r>
              <a:rPr lang="en-US" dirty="0"/>
              <a:t>Integration time</a:t>
            </a:r>
          </a:p>
          <a:p>
            <a:pPr lvl="1"/>
            <a:r>
              <a:rPr lang="en-US" dirty="0"/>
              <a:t>1 day</a:t>
            </a:r>
          </a:p>
          <a:p>
            <a:pPr lvl="1"/>
            <a:r>
              <a:rPr lang="en-US" dirty="0"/>
              <a:t>30 days</a:t>
            </a:r>
          </a:p>
          <a:p>
            <a:r>
              <a:rPr lang="en-US" dirty="0"/>
              <a:t>Assumed errors</a:t>
            </a:r>
          </a:p>
          <a:p>
            <a:endParaRPr lang="en-US" dirty="0"/>
          </a:p>
        </p:txBody>
      </p:sp>
    </p:spTree>
    <p:extLst>
      <p:ext uri="{BB962C8B-B14F-4D97-AF65-F5344CB8AC3E}">
        <p14:creationId xmlns:p14="http://schemas.microsoft.com/office/powerpoint/2010/main" val="2762960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3F663-DF8C-87C7-F9CC-DBE68BB25996}"/>
              </a:ext>
            </a:extLst>
          </p:cNvPr>
          <p:cNvSpPr>
            <a:spLocks noGrp="1"/>
          </p:cNvSpPr>
          <p:nvPr>
            <p:ph type="title"/>
          </p:nvPr>
        </p:nvSpPr>
        <p:spPr/>
        <p:txBody>
          <a:bodyPr/>
          <a:lstStyle/>
          <a:p>
            <a:r>
              <a:rPr lang="en-US" dirty="0"/>
              <a:t>Inverting an exposure time calculator</a:t>
            </a:r>
          </a:p>
        </p:txBody>
      </p:sp>
      <p:sp>
        <p:nvSpPr>
          <p:cNvPr id="4" name="Slide Number Placeholder 3">
            <a:extLst>
              <a:ext uri="{FF2B5EF4-FFF2-40B4-BE49-F238E27FC236}">
                <a16:creationId xmlns:a16="http://schemas.microsoft.com/office/drawing/2014/main" id="{FEF747DE-EBCE-AA18-0476-D519A8C7BEED}"/>
              </a:ext>
            </a:extLst>
          </p:cNvPr>
          <p:cNvSpPr>
            <a:spLocks noGrp="1"/>
          </p:cNvSpPr>
          <p:nvPr>
            <p:ph type="sldNum" sz="quarter" idx="12"/>
          </p:nvPr>
        </p:nvSpPr>
        <p:spPr/>
        <p:txBody>
          <a:bodyPr/>
          <a:lstStyle/>
          <a:p>
            <a:fld id="{B9B094B7-D4FA-4A0F-9249-19BC8422594A}" type="slidenum">
              <a:rPr lang="en-US" smtClean="0"/>
              <a:t>14</a:t>
            </a:fld>
            <a:endParaRPr lang="en-US"/>
          </a:p>
        </p:txBody>
      </p:sp>
      <p:sp>
        <p:nvSpPr>
          <p:cNvPr id="12" name="Content Placeholder 2">
            <a:extLst>
              <a:ext uri="{FF2B5EF4-FFF2-40B4-BE49-F238E27FC236}">
                <a16:creationId xmlns:a16="http://schemas.microsoft.com/office/drawing/2014/main" id="{329E59B1-CA51-57B7-1476-D3589B23A5C0}"/>
              </a:ext>
            </a:extLst>
          </p:cNvPr>
          <p:cNvSpPr txBox="1">
            <a:spLocks/>
          </p:cNvSpPr>
          <p:nvPr/>
        </p:nvSpPr>
        <p:spPr>
          <a:xfrm>
            <a:off x="585926" y="5814929"/>
            <a:ext cx="10767874" cy="1049462"/>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0"/>
              </a:spcAft>
            </a:pPr>
            <a:r>
              <a:rPr lang="en-US" dirty="0">
                <a:effectLst/>
              </a:rPr>
              <a:t>Nemati, B., Stahl, H. P., Stahl, M. T., Ruane, G. J. J. &amp; Sheldon, L. J. Method for deriving optical telescope performance specifications for Earth-detecting coronagraphs. </a:t>
            </a:r>
            <a:r>
              <a:rPr lang="en-US" i="1" dirty="0">
                <a:effectLst/>
              </a:rPr>
              <a:t>https://doi-org.proxy.library.cornell.edu/10.1117/1.JATIS.6.3.039002</a:t>
            </a:r>
            <a:r>
              <a:rPr lang="en-US" dirty="0">
                <a:effectLst/>
              </a:rPr>
              <a:t> </a:t>
            </a:r>
            <a:r>
              <a:rPr lang="en-US" b="1" dirty="0">
                <a:effectLst/>
              </a:rPr>
              <a:t>6</a:t>
            </a:r>
            <a:r>
              <a:rPr lang="en-US" dirty="0">
                <a:effectLst/>
              </a:rPr>
              <a:t>, 039002 (2020).</a:t>
            </a:r>
          </a:p>
        </p:txBody>
      </p:sp>
      <p:pic>
        <p:nvPicPr>
          <p:cNvPr id="9" name="Picture 8">
            <a:extLst>
              <a:ext uri="{FF2B5EF4-FFF2-40B4-BE49-F238E27FC236}">
                <a16:creationId xmlns:a16="http://schemas.microsoft.com/office/drawing/2014/main" id="{404E66B5-63A2-D93F-173B-6CB498E87CE0}"/>
              </a:ext>
            </a:extLst>
          </p:cNvPr>
          <p:cNvPicPr>
            <a:picLocks noChangeAspect="1"/>
          </p:cNvPicPr>
          <p:nvPr/>
        </p:nvPicPr>
        <p:blipFill>
          <a:blip r:embed="rId2"/>
          <a:stretch>
            <a:fillRect/>
          </a:stretch>
        </p:blipFill>
        <p:spPr>
          <a:xfrm>
            <a:off x="4083589" y="2693356"/>
            <a:ext cx="4024822" cy="1471288"/>
          </a:xfrm>
          <a:prstGeom prst="rect">
            <a:avLst/>
          </a:prstGeom>
        </p:spPr>
      </p:pic>
      <p:sp>
        <p:nvSpPr>
          <p:cNvPr id="13" name="TextBox 12">
            <a:extLst>
              <a:ext uri="{FF2B5EF4-FFF2-40B4-BE49-F238E27FC236}">
                <a16:creationId xmlns:a16="http://schemas.microsoft.com/office/drawing/2014/main" id="{B4234B49-5233-BC6F-6DDD-EF2AF903A4CF}"/>
              </a:ext>
            </a:extLst>
          </p:cNvPr>
          <p:cNvSpPr txBox="1"/>
          <p:nvPr/>
        </p:nvSpPr>
        <p:spPr>
          <a:xfrm>
            <a:off x="3819198" y="1867799"/>
            <a:ext cx="1606858" cy="646331"/>
          </a:xfrm>
          <a:prstGeom prst="rect">
            <a:avLst/>
          </a:prstGeom>
          <a:noFill/>
          <a:ln>
            <a:solidFill>
              <a:schemeClr val="tx1"/>
            </a:solidFill>
          </a:ln>
        </p:spPr>
        <p:txBody>
          <a:bodyPr wrap="square" rtlCol="0">
            <a:spAutoFit/>
          </a:bodyPr>
          <a:lstStyle/>
          <a:p>
            <a:pPr algn="ctr"/>
            <a:r>
              <a:rPr lang="en-US" dirty="0"/>
              <a:t>Signal-to-noise Ratio</a:t>
            </a:r>
          </a:p>
        </p:txBody>
      </p:sp>
      <p:sp>
        <p:nvSpPr>
          <p:cNvPr id="16" name="TextBox 15">
            <a:extLst>
              <a:ext uri="{FF2B5EF4-FFF2-40B4-BE49-F238E27FC236}">
                <a16:creationId xmlns:a16="http://schemas.microsoft.com/office/drawing/2014/main" id="{89212652-6634-BDD8-64F5-D25190FF23B5}"/>
              </a:ext>
            </a:extLst>
          </p:cNvPr>
          <p:cNvSpPr txBox="1"/>
          <p:nvPr/>
        </p:nvSpPr>
        <p:spPr>
          <a:xfrm>
            <a:off x="7937778" y="1867798"/>
            <a:ext cx="1606858" cy="646331"/>
          </a:xfrm>
          <a:prstGeom prst="rect">
            <a:avLst/>
          </a:prstGeom>
          <a:noFill/>
          <a:ln>
            <a:solidFill>
              <a:schemeClr val="tx1"/>
            </a:solidFill>
          </a:ln>
        </p:spPr>
        <p:txBody>
          <a:bodyPr wrap="square" rtlCol="0">
            <a:spAutoFit/>
          </a:bodyPr>
          <a:lstStyle/>
          <a:p>
            <a:pPr algn="ctr"/>
            <a:r>
              <a:rPr lang="en-US" dirty="0"/>
              <a:t>Noise count rate</a:t>
            </a:r>
          </a:p>
        </p:txBody>
      </p:sp>
      <p:sp>
        <p:nvSpPr>
          <p:cNvPr id="17" name="TextBox 16">
            <a:extLst>
              <a:ext uri="{FF2B5EF4-FFF2-40B4-BE49-F238E27FC236}">
                <a16:creationId xmlns:a16="http://schemas.microsoft.com/office/drawing/2014/main" id="{73F9F961-88B4-924A-CBDD-A3FC03EBD913}"/>
              </a:ext>
            </a:extLst>
          </p:cNvPr>
          <p:cNvSpPr txBox="1"/>
          <p:nvPr/>
        </p:nvSpPr>
        <p:spPr>
          <a:xfrm>
            <a:off x="7937778" y="4664414"/>
            <a:ext cx="1759419" cy="646331"/>
          </a:xfrm>
          <a:prstGeom prst="rect">
            <a:avLst/>
          </a:prstGeom>
          <a:noFill/>
          <a:ln>
            <a:solidFill>
              <a:schemeClr val="tx1"/>
            </a:solidFill>
          </a:ln>
        </p:spPr>
        <p:txBody>
          <a:bodyPr wrap="square" rtlCol="0">
            <a:spAutoFit/>
          </a:bodyPr>
          <a:lstStyle/>
          <a:p>
            <a:pPr algn="ctr"/>
            <a:r>
              <a:rPr lang="en-US" dirty="0"/>
              <a:t>Residual speckle count rate</a:t>
            </a:r>
          </a:p>
        </p:txBody>
      </p:sp>
      <p:sp>
        <p:nvSpPr>
          <p:cNvPr id="20" name="TextBox 19">
            <a:extLst>
              <a:ext uri="{FF2B5EF4-FFF2-40B4-BE49-F238E27FC236}">
                <a16:creationId xmlns:a16="http://schemas.microsoft.com/office/drawing/2014/main" id="{58BFFFDE-477E-7C62-2B26-8F5C64DFA424}"/>
              </a:ext>
            </a:extLst>
          </p:cNvPr>
          <p:cNvSpPr txBox="1"/>
          <p:nvPr/>
        </p:nvSpPr>
        <p:spPr>
          <a:xfrm>
            <a:off x="885987" y="2967335"/>
            <a:ext cx="2253030" cy="923330"/>
          </a:xfrm>
          <a:prstGeom prst="rect">
            <a:avLst/>
          </a:prstGeom>
          <a:noFill/>
          <a:ln>
            <a:solidFill>
              <a:schemeClr val="tx1"/>
            </a:solidFill>
          </a:ln>
        </p:spPr>
        <p:txBody>
          <a:bodyPr wrap="square" rtlCol="0">
            <a:spAutoFit/>
          </a:bodyPr>
          <a:lstStyle/>
          <a:p>
            <a:pPr algn="ctr"/>
            <a:r>
              <a:rPr lang="en-US" dirty="0"/>
              <a:t>Necessary exposure/integration time</a:t>
            </a:r>
          </a:p>
        </p:txBody>
      </p:sp>
      <p:sp>
        <p:nvSpPr>
          <p:cNvPr id="21" name="TextBox 20">
            <a:extLst>
              <a:ext uri="{FF2B5EF4-FFF2-40B4-BE49-F238E27FC236}">
                <a16:creationId xmlns:a16="http://schemas.microsoft.com/office/drawing/2014/main" id="{5774222E-A7D1-531E-98A1-80FE58120287}"/>
              </a:ext>
            </a:extLst>
          </p:cNvPr>
          <p:cNvSpPr txBox="1"/>
          <p:nvPr/>
        </p:nvSpPr>
        <p:spPr>
          <a:xfrm>
            <a:off x="3666637" y="4679549"/>
            <a:ext cx="1759419" cy="646331"/>
          </a:xfrm>
          <a:prstGeom prst="rect">
            <a:avLst/>
          </a:prstGeom>
          <a:noFill/>
          <a:ln>
            <a:solidFill>
              <a:schemeClr val="tx1"/>
            </a:solidFill>
          </a:ln>
        </p:spPr>
        <p:txBody>
          <a:bodyPr wrap="square" rtlCol="0">
            <a:spAutoFit/>
          </a:bodyPr>
          <a:lstStyle/>
          <a:p>
            <a:pPr algn="ctr"/>
            <a:r>
              <a:rPr lang="en-US" b="1" dirty="0"/>
              <a:t>Planet signal count rate</a:t>
            </a:r>
          </a:p>
        </p:txBody>
      </p:sp>
      <p:cxnSp>
        <p:nvCxnSpPr>
          <p:cNvPr id="23" name="Straight Arrow Connector 22">
            <a:extLst>
              <a:ext uri="{FF2B5EF4-FFF2-40B4-BE49-F238E27FC236}">
                <a16:creationId xmlns:a16="http://schemas.microsoft.com/office/drawing/2014/main" id="{3C0FB503-358F-6A85-C98D-76DCFA7AB35D}"/>
              </a:ext>
            </a:extLst>
          </p:cNvPr>
          <p:cNvCxnSpPr>
            <a:cxnSpLocks/>
            <a:stCxn id="21" idx="0"/>
          </p:cNvCxnSpPr>
          <p:nvPr/>
        </p:nvCxnSpPr>
        <p:spPr>
          <a:xfrm flipV="1">
            <a:off x="4546347" y="4164644"/>
            <a:ext cx="584946" cy="514905"/>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26" name="Straight Arrow Connector 25">
            <a:extLst>
              <a:ext uri="{FF2B5EF4-FFF2-40B4-BE49-F238E27FC236}">
                <a16:creationId xmlns:a16="http://schemas.microsoft.com/office/drawing/2014/main" id="{98217DE1-EF3A-2B71-6A41-5F28853A3688}"/>
              </a:ext>
            </a:extLst>
          </p:cNvPr>
          <p:cNvCxnSpPr>
            <a:cxnSpLocks/>
            <a:stCxn id="17" idx="0"/>
          </p:cNvCxnSpPr>
          <p:nvPr/>
        </p:nvCxnSpPr>
        <p:spPr>
          <a:xfrm flipH="1" flipV="1">
            <a:off x="8043169" y="4104472"/>
            <a:ext cx="774319" cy="559942"/>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29" name="Straight Arrow Connector 28">
            <a:extLst>
              <a:ext uri="{FF2B5EF4-FFF2-40B4-BE49-F238E27FC236}">
                <a16:creationId xmlns:a16="http://schemas.microsoft.com/office/drawing/2014/main" id="{708093CE-CEFA-6D0D-6198-DD859D0943CE}"/>
              </a:ext>
            </a:extLst>
          </p:cNvPr>
          <p:cNvCxnSpPr>
            <a:stCxn id="16" idx="2"/>
          </p:cNvCxnSpPr>
          <p:nvPr/>
        </p:nvCxnSpPr>
        <p:spPr>
          <a:xfrm flipH="1">
            <a:off x="7315200" y="2514129"/>
            <a:ext cx="1426007" cy="459890"/>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31" name="Straight Arrow Connector 30">
            <a:extLst>
              <a:ext uri="{FF2B5EF4-FFF2-40B4-BE49-F238E27FC236}">
                <a16:creationId xmlns:a16="http://schemas.microsoft.com/office/drawing/2014/main" id="{CFE1A3AF-E5A0-922F-6570-AB796735478A}"/>
              </a:ext>
            </a:extLst>
          </p:cNvPr>
          <p:cNvCxnSpPr>
            <a:stCxn id="13" idx="2"/>
          </p:cNvCxnSpPr>
          <p:nvPr/>
        </p:nvCxnSpPr>
        <p:spPr>
          <a:xfrm>
            <a:off x="4622627" y="2514130"/>
            <a:ext cx="1023571" cy="340255"/>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33" name="Straight Arrow Connector 32">
            <a:extLst>
              <a:ext uri="{FF2B5EF4-FFF2-40B4-BE49-F238E27FC236}">
                <a16:creationId xmlns:a16="http://schemas.microsoft.com/office/drawing/2014/main" id="{7D708765-FBEC-C374-336A-7FDD4DF4FDAB}"/>
              </a:ext>
            </a:extLst>
          </p:cNvPr>
          <p:cNvCxnSpPr>
            <a:stCxn id="20" idx="3"/>
            <a:endCxn id="9" idx="1"/>
          </p:cNvCxnSpPr>
          <p:nvPr/>
        </p:nvCxnSpPr>
        <p:spPr>
          <a:xfrm>
            <a:off x="3139017" y="3429000"/>
            <a:ext cx="944572" cy="0"/>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661348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6F9AB-5AE3-7D82-07DC-34BC73B0FBF4}"/>
              </a:ext>
            </a:extLst>
          </p:cNvPr>
          <p:cNvSpPr>
            <a:spLocks noGrp="1"/>
          </p:cNvSpPr>
          <p:nvPr>
            <p:ph type="title"/>
          </p:nvPr>
        </p:nvSpPr>
        <p:spPr/>
        <p:txBody>
          <a:bodyPr/>
          <a:lstStyle/>
          <a:p>
            <a:r>
              <a:rPr lang="en-US" dirty="0"/>
              <a:t>Rate coupling</a:t>
            </a:r>
          </a:p>
        </p:txBody>
      </p:sp>
      <p:sp>
        <p:nvSpPr>
          <p:cNvPr id="4" name="Slide Number Placeholder 3">
            <a:extLst>
              <a:ext uri="{FF2B5EF4-FFF2-40B4-BE49-F238E27FC236}">
                <a16:creationId xmlns:a16="http://schemas.microsoft.com/office/drawing/2014/main" id="{6BC5416F-7878-424C-1862-5BA42500A0B9}"/>
              </a:ext>
            </a:extLst>
          </p:cNvPr>
          <p:cNvSpPr>
            <a:spLocks noGrp="1"/>
          </p:cNvSpPr>
          <p:nvPr>
            <p:ph type="sldNum" sz="quarter" idx="12"/>
          </p:nvPr>
        </p:nvSpPr>
        <p:spPr/>
        <p:txBody>
          <a:bodyPr/>
          <a:lstStyle/>
          <a:p>
            <a:fld id="{B9B094B7-D4FA-4A0F-9249-19BC8422594A}" type="slidenum">
              <a:rPr lang="en-US" smtClean="0"/>
              <a:t>15</a:t>
            </a:fld>
            <a:endParaRPr lang="en-US"/>
          </a:p>
        </p:txBody>
      </p:sp>
      <p:pic>
        <p:nvPicPr>
          <p:cNvPr id="11" name="Picture 10">
            <a:extLst>
              <a:ext uri="{FF2B5EF4-FFF2-40B4-BE49-F238E27FC236}">
                <a16:creationId xmlns:a16="http://schemas.microsoft.com/office/drawing/2014/main" id="{33E77B15-9A55-9F00-931D-B551F09B459E}"/>
              </a:ext>
            </a:extLst>
          </p:cNvPr>
          <p:cNvPicPr>
            <a:picLocks noChangeAspect="1"/>
          </p:cNvPicPr>
          <p:nvPr/>
        </p:nvPicPr>
        <p:blipFill>
          <a:blip r:embed="rId2"/>
          <a:stretch>
            <a:fillRect/>
          </a:stretch>
        </p:blipFill>
        <p:spPr>
          <a:xfrm>
            <a:off x="3673084" y="1837993"/>
            <a:ext cx="4845828" cy="1151878"/>
          </a:xfrm>
          <a:prstGeom prst="rect">
            <a:avLst/>
          </a:prstGeom>
        </p:spPr>
      </p:pic>
      <p:pic>
        <p:nvPicPr>
          <p:cNvPr id="16" name="Picture 15">
            <a:extLst>
              <a:ext uri="{FF2B5EF4-FFF2-40B4-BE49-F238E27FC236}">
                <a16:creationId xmlns:a16="http://schemas.microsoft.com/office/drawing/2014/main" id="{AE039178-4892-5B4D-28D7-CFDC64DDFE07}"/>
              </a:ext>
            </a:extLst>
          </p:cNvPr>
          <p:cNvPicPr>
            <a:picLocks noChangeAspect="1"/>
          </p:cNvPicPr>
          <p:nvPr/>
        </p:nvPicPr>
        <p:blipFill>
          <a:blip r:embed="rId3"/>
          <a:stretch>
            <a:fillRect/>
          </a:stretch>
        </p:blipFill>
        <p:spPr>
          <a:xfrm>
            <a:off x="1862665" y="3868129"/>
            <a:ext cx="8466667" cy="600000"/>
          </a:xfrm>
          <a:prstGeom prst="rect">
            <a:avLst/>
          </a:prstGeom>
        </p:spPr>
      </p:pic>
      <p:sp>
        <p:nvSpPr>
          <p:cNvPr id="17" name="TextBox 16">
            <a:extLst>
              <a:ext uri="{FF2B5EF4-FFF2-40B4-BE49-F238E27FC236}">
                <a16:creationId xmlns:a16="http://schemas.microsoft.com/office/drawing/2014/main" id="{E709ADC5-F29B-42E8-B938-25229ED168AA}"/>
              </a:ext>
            </a:extLst>
          </p:cNvPr>
          <p:cNvSpPr txBox="1"/>
          <p:nvPr/>
        </p:nvSpPr>
        <p:spPr>
          <a:xfrm>
            <a:off x="3765932" y="4480977"/>
            <a:ext cx="1606858" cy="369332"/>
          </a:xfrm>
          <a:prstGeom prst="rect">
            <a:avLst/>
          </a:prstGeom>
          <a:noFill/>
          <a:ln>
            <a:solidFill>
              <a:schemeClr val="tx1"/>
            </a:solidFill>
          </a:ln>
        </p:spPr>
        <p:txBody>
          <a:bodyPr wrap="square" rtlCol="0">
            <a:spAutoFit/>
          </a:bodyPr>
          <a:lstStyle/>
          <a:p>
            <a:pPr algn="ctr"/>
            <a:r>
              <a:rPr lang="en-US" dirty="0"/>
              <a:t>Speckle noise</a:t>
            </a:r>
          </a:p>
        </p:txBody>
      </p:sp>
      <p:sp>
        <p:nvSpPr>
          <p:cNvPr id="18" name="TextBox 17">
            <a:extLst>
              <a:ext uri="{FF2B5EF4-FFF2-40B4-BE49-F238E27FC236}">
                <a16:creationId xmlns:a16="http://schemas.microsoft.com/office/drawing/2014/main" id="{FC831783-6340-3A13-FB1F-A7725EF6925E}"/>
              </a:ext>
            </a:extLst>
          </p:cNvPr>
          <p:cNvSpPr txBox="1"/>
          <p:nvPr/>
        </p:nvSpPr>
        <p:spPr>
          <a:xfrm>
            <a:off x="5409781" y="4480977"/>
            <a:ext cx="1606858" cy="646331"/>
          </a:xfrm>
          <a:prstGeom prst="rect">
            <a:avLst/>
          </a:prstGeom>
          <a:noFill/>
          <a:ln>
            <a:solidFill>
              <a:schemeClr val="tx1"/>
            </a:solidFill>
          </a:ln>
        </p:spPr>
        <p:txBody>
          <a:bodyPr wrap="square" rtlCol="0">
            <a:spAutoFit/>
          </a:bodyPr>
          <a:lstStyle/>
          <a:p>
            <a:pPr algn="ctr"/>
            <a:r>
              <a:rPr lang="en-US" dirty="0"/>
              <a:t>Local zodiacal light</a:t>
            </a:r>
          </a:p>
        </p:txBody>
      </p:sp>
      <p:sp>
        <p:nvSpPr>
          <p:cNvPr id="19" name="TextBox 18">
            <a:extLst>
              <a:ext uri="{FF2B5EF4-FFF2-40B4-BE49-F238E27FC236}">
                <a16:creationId xmlns:a16="http://schemas.microsoft.com/office/drawing/2014/main" id="{809C5EDF-99C2-1109-6008-FB9D71D33F7C}"/>
              </a:ext>
            </a:extLst>
          </p:cNvPr>
          <p:cNvSpPr txBox="1"/>
          <p:nvPr/>
        </p:nvSpPr>
        <p:spPr>
          <a:xfrm>
            <a:off x="7053630" y="4480977"/>
            <a:ext cx="1606858" cy="646331"/>
          </a:xfrm>
          <a:prstGeom prst="rect">
            <a:avLst/>
          </a:prstGeom>
          <a:noFill/>
          <a:ln>
            <a:solidFill>
              <a:schemeClr val="tx1"/>
            </a:solidFill>
          </a:ln>
        </p:spPr>
        <p:txBody>
          <a:bodyPr wrap="square" rtlCol="0">
            <a:spAutoFit/>
          </a:bodyPr>
          <a:lstStyle/>
          <a:p>
            <a:pPr algn="ctr"/>
            <a:r>
              <a:rPr lang="en-US" dirty="0"/>
              <a:t>Exozodiacal light</a:t>
            </a:r>
          </a:p>
        </p:txBody>
      </p:sp>
      <p:sp>
        <p:nvSpPr>
          <p:cNvPr id="20" name="TextBox 19">
            <a:extLst>
              <a:ext uri="{FF2B5EF4-FFF2-40B4-BE49-F238E27FC236}">
                <a16:creationId xmlns:a16="http://schemas.microsoft.com/office/drawing/2014/main" id="{C8CC7E12-B11A-97AF-4A68-4F970B45B287}"/>
              </a:ext>
            </a:extLst>
          </p:cNvPr>
          <p:cNvSpPr txBox="1"/>
          <p:nvPr/>
        </p:nvSpPr>
        <p:spPr>
          <a:xfrm>
            <a:off x="8697479" y="4480977"/>
            <a:ext cx="1606858" cy="369332"/>
          </a:xfrm>
          <a:prstGeom prst="rect">
            <a:avLst/>
          </a:prstGeom>
          <a:noFill/>
          <a:ln>
            <a:solidFill>
              <a:schemeClr val="tx1"/>
            </a:solidFill>
          </a:ln>
        </p:spPr>
        <p:txBody>
          <a:bodyPr wrap="square" rtlCol="0">
            <a:spAutoFit/>
          </a:bodyPr>
          <a:lstStyle/>
          <a:p>
            <a:pPr algn="ctr"/>
            <a:r>
              <a:rPr lang="en-US" dirty="0"/>
              <a:t>Detector noise</a:t>
            </a:r>
          </a:p>
        </p:txBody>
      </p:sp>
      <p:sp>
        <p:nvSpPr>
          <p:cNvPr id="21" name="Content Placeholder 2">
            <a:extLst>
              <a:ext uri="{FF2B5EF4-FFF2-40B4-BE49-F238E27FC236}">
                <a16:creationId xmlns:a16="http://schemas.microsoft.com/office/drawing/2014/main" id="{5EBA7B04-9E6F-BF54-9F05-C6591155CC14}"/>
              </a:ext>
            </a:extLst>
          </p:cNvPr>
          <p:cNvSpPr txBox="1">
            <a:spLocks/>
          </p:cNvSpPr>
          <p:nvPr/>
        </p:nvSpPr>
        <p:spPr>
          <a:xfrm>
            <a:off x="585926" y="5814929"/>
            <a:ext cx="10767874" cy="1049462"/>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0"/>
              </a:spcAft>
            </a:pPr>
            <a:r>
              <a:rPr lang="en-US" dirty="0">
                <a:effectLst/>
              </a:rPr>
              <a:t>Nemati, B., Stahl, H. P., Stahl, M. T., Ruane, G. J. J. &amp; Sheldon, L. J. Method for deriving optical telescope performance specifications for Earth-detecting coronagraphs. </a:t>
            </a:r>
            <a:r>
              <a:rPr lang="en-US" i="1" dirty="0">
                <a:effectLst/>
              </a:rPr>
              <a:t>https://doi-org.proxy.library.cornell.edu/10.1117/1.JATIS.6.3.039002</a:t>
            </a:r>
            <a:r>
              <a:rPr lang="en-US" dirty="0">
                <a:effectLst/>
              </a:rPr>
              <a:t> </a:t>
            </a:r>
            <a:r>
              <a:rPr lang="en-US" b="1" dirty="0">
                <a:effectLst/>
              </a:rPr>
              <a:t>6</a:t>
            </a:r>
            <a:r>
              <a:rPr lang="en-US" dirty="0">
                <a:effectLst/>
              </a:rPr>
              <a:t>, 039002 (2020).</a:t>
            </a:r>
          </a:p>
        </p:txBody>
      </p:sp>
    </p:spTree>
    <p:extLst>
      <p:ext uri="{BB962C8B-B14F-4D97-AF65-F5344CB8AC3E}">
        <p14:creationId xmlns:p14="http://schemas.microsoft.com/office/powerpoint/2010/main" val="28186065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6F9AB-5AE3-7D82-07DC-34BC73B0FBF4}"/>
              </a:ext>
            </a:extLst>
          </p:cNvPr>
          <p:cNvSpPr>
            <a:spLocks noGrp="1"/>
          </p:cNvSpPr>
          <p:nvPr>
            <p:ph type="title"/>
          </p:nvPr>
        </p:nvSpPr>
        <p:spPr/>
        <p:txBody>
          <a:bodyPr/>
          <a:lstStyle/>
          <a:p>
            <a:r>
              <a:rPr lang="en-US" dirty="0"/>
              <a:t>Rate coupling</a:t>
            </a:r>
          </a:p>
        </p:txBody>
      </p:sp>
      <p:sp>
        <p:nvSpPr>
          <p:cNvPr id="4" name="Slide Number Placeholder 3">
            <a:extLst>
              <a:ext uri="{FF2B5EF4-FFF2-40B4-BE49-F238E27FC236}">
                <a16:creationId xmlns:a16="http://schemas.microsoft.com/office/drawing/2014/main" id="{6BC5416F-7878-424C-1862-5BA42500A0B9}"/>
              </a:ext>
            </a:extLst>
          </p:cNvPr>
          <p:cNvSpPr>
            <a:spLocks noGrp="1"/>
          </p:cNvSpPr>
          <p:nvPr>
            <p:ph type="sldNum" sz="quarter" idx="12"/>
          </p:nvPr>
        </p:nvSpPr>
        <p:spPr/>
        <p:txBody>
          <a:bodyPr/>
          <a:lstStyle/>
          <a:p>
            <a:fld id="{B9B094B7-D4FA-4A0F-9249-19BC8422594A}" type="slidenum">
              <a:rPr lang="en-US" smtClean="0"/>
              <a:t>16</a:t>
            </a:fld>
            <a:endParaRPr lang="en-US"/>
          </a:p>
        </p:txBody>
      </p:sp>
      <p:pic>
        <p:nvPicPr>
          <p:cNvPr id="16" name="Picture 15">
            <a:extLst>
              <a:ext uri="{FF2B5EF4-FFF2-40B4-BE49-F238E27FC236}">
                <a16:creationId xmlns:a16="http://schemas.microsoft.com/office/drawing/2014/main" id="{AE039178-4892-5B4D-28D7-CFDC64DDFE07}"/>
              </a:ext>
            </a:extLst>
          </p:cNvPr>
          <p:cNvPicPr>
            <a:picLocks noChangeAspect="1"/>
          </p:cNvPicPr>
          <p:nvPr/>
        </p:nvPicPr>
        <p:blipFill>
          <a:blip r:embed="rId2"/>
          <a:stretch>
            <a:fillRect/>
          </a:stretch>
        </p:blipFill>
        <p:spPr>
          <a:xfrm>
            <a:off x="1862666" y="1445795"/>
            <a:ext cx="8466667" cy="600000"/>
          </a:xfrm>
          <a:prstGeom prst="rect">
            <a:avLst/>
          </a:prstGeom>
        </p:spPr>
      </p:pic>
      <p:sp>
        <p:nvSpPr>
          <p:cNvPr id="17" name="TextBox 16">
            <a:extLst>
              <a:ext uri="{FF2B5EF4-FFF2-40B4-BE49-F238E27FC236}">
                <a16:creationId xmlns:a16="http://schemas.microsoft.com/office/drawing/2014/main" id="{E709ADC5-F29B-42E8-B938-25229ED168AA}"/>
              </a:ext>
            </a:extLst>
          </p:cNvPr>
          <p:cNvSpPr txBox="1"/>
          <p:nvPr/>
        </p:nvSpPr>
        <p:spPr>
          <a:xfrm>
            <a:off x="4132875" y="3732958"/>
            <a:ext cx="1606858" cy="369332"/>
          </a:xfrm>
          <a:prstGeom prst="rect">
            <a:avLst/>
          </a:prstGeom>
          <a:noFill/>
          <a:ln>
            <a:solidFill>
              <a:schemeClr val="tx1"/>
            </a:solidFill>
          </a:ln>
        </p:spPr>
        <p:txBody>
          <a:bodyPr wrap="square" rtlCol="0">
            <a:spAutoFit/>
          </a:bodyPr>
          <a:lstStyle/>
          <a:p>
            <a:pPr algn="ctr"/>
            <a:r>
              <a:rPr lang="en-US" dirty="0"/>
              <a:t>Dark current</a:t>
            </a:r>
          </a:p>
        </p:txBody>
      </p:sp>
      <p:sp>
        <p:nvSpPr>
          <p:cNvPr id="18" name="TextBox 17">
            <a:extLst>
              <a:ext uri="{FF2B5EF4-FFF2-40B4-BE49-F238E27FC236}">
                <a16:creationId xmlns:a16="http://schemas.microsoft.com/office/drawing/2014/main" id="{FC831783-6340-3A13-FB1F-A7725EF6925E}"/>
              </a:ext>
            </a:extLst>
          </p:cNvPr>
          <p:cNvSpPr txBox="1"/>
          <p:nvPr/>
        </p:nvSpPr>
        <p:spPr>
          <a:xfrm>
            <a:off x="5881775" y="3729038"/>
            <a:ext cx="1606858" cy="646331"/>
          </a:xfrm>
          <a:prstGeom prst="rect">
            <a:avLst/>
          </a:prstGeom>
          <a:noFill/>
          <a:ln>
            <a:solidFill>
              <a:schemeClr val="tx1"/>
            </a:solidFill>
          </a:ln>
        </p:spPr>
        <p:txBody>
          <a:bodyPr wrap="square" rtlCol="0">
            <a:spAutoFit/>
          </a:bodyPr>
          <a:lstStyle/>
          <a:p>
            <a:pPr algn="ctr"/>
            <a:r>
              <a:rPr lang="en-US" dirty="0"/>
              <a:t>Clock induced charge</a:t>
            </a:r>
          </a:p>
        </p:txBody>
      </p:sp>
      <p:sp>
        <p:nvSpPr>
          <p:cNvPr id="19" name="TextBox 18">
            <a:extLst>
              <a:ext uri="{FF2B5EF4-FFF2-40B4-BE49-F238E27FC236}">
                <a16:creationId xmlns:a16="http://schemas.microsoft.com/office/drawing/2014/main" id="{809C5EDF-99C2-1109-6008-FB9D71D33F7C}"/>
              </a:ext>
            </a:extLst>
          </p:cNvPr>
          <p:cNvSpPr txBox="1"/>
          <p:nvPr/>
        </p:nvSpPr>
        <p:spPr>
          <a:xfrm>
            <a:off x="7919046" y="3740447"/>
            <a:ext cx="1606858" cy="369332"/>
          </a:xfrm>
          <a:prstGeom prst="rect">
            <a:avLst/>
          </a:prstGeom>
          <a:noFill/>
          <a:ln>
            <a:solidFill>
              <a:schemeClr val="tx1"/>
            </a:solidFill>
          </a:ln>
        </p:spPr>
        <p:txBody>
          <a:bodyPr wrap="square" rtlCol="0">
            <a:spAutoFit/>
          </a:bodyPr>
          <a:lstStyle/>
          <a:p>
            <a:pPr algn="ctr"/>
            <a:r>
              <a:rPr lang="en-US" dirty="0"/>
              <a:t>CCD read noise</a:t>
            </a:r>
          </a:p>
        </p:txBody>
      </p:sp>
      <p:sp>
        <p:nvSpPr>
          <p:cNvPr id="20" name="TextBox 19">
            <a:extLst>
              <a:ext uri="{FF2B5EF4-FFF2-40B4-BE49-F238E27FC236}">
                <a16:creationId xmlns:a16="http://schemas.microsoft.com/office/drawing/2014/main" id="{C8CC7E12-B11A-97AF-4A68-4F970B45B287}"/>
              </a:ext>
            </a:extLst>
          </p:cNvPr>
          <p:cNvSpPr txBox="1"/>
          <p:nvPr/>
        </p:nvSpPr>
        <p:spPr>
          <a:xfrm>
            <a:off x="8722475" y="1051937"/>
            <a:ext cx="1606858" cy="369332"/>
          </a:xfrm>
          <a:prstGeom prst="rect">
            <a:avLst/>
          </a:prstGeom>
          <a:noFill/>
          <a:ln>
            <a:solidFill>
              <a:schemeClr val="tx1"/>
            </a:solidFill>
          </a:ln>
        </p:spPr>
        <p:txBody>
          <a:bodyPr wrap="square" rtlCol="0">
            <a:spAutoFit/>
          </a:bodyPr>
          <a:lstStyle/>
          <a:p>
            <a:pPr algn="ctr"/>
            <a:r>
              <a:rPr lang="en-US" dirty="0"/>
              <a:t>Detector noise</a:t>
            </a:r>
          </a:p>
        </p:txBody>
      </p:sp>
      <p:pic>
        <p:nvPicPr>
          <p:cNvPr id="7" name="Picture 6">
            <a:extLst>
              <a:ext uri="{FF2B5EF4-FFF2-40B4-BE49-F238E27FC236}">
                <a16:creationId xmlns:a16="http://schemas.microsoft.com/office/drawing/2014/main" id="{4E44C6E9-DC1F-5ACA-75BC-4439FDD3343D}"/>
              </a:ext>
            </a:extLst>
          </p:cNvPr>
          <p:cNvPicPr>
            <a:picLocks noChangeAspect="1"/>
          </p:cNvPicPr>
          <p:nvPr/>
        </p:nvPicPr>
        <p:blipFill>
          <a:blip r:embed="rId3"/>
          <a:stretch>
            <a:fillRect/>
          </a:stretch>
        </p:blipFill>
        <p:spPr>
          <a:xfrm>
            <a:off x="2095999" y="4444163"/>
            <a:ext cx="8000000" cy="1428571"/>
          </a:xfrm>
          <a:prstGeom prst="rect">
            <a:avLst/>
          </a:prstGeom>
        </p:spPr>
      </p:pic>
      <p:pic>
        <p:nvPicPr>
          <p:cNvPr id="9" name="Picture 8">
            <a:extLst>
              <a:ext uri="{FF2B5EF4-FFF2-40B4-BE49-F238E27FC236}">
                <a16:creationId xmlns:a16="http://schemas.microsoft.com/office/drawing/2014/main" id="{B62C90C5-B7C7-5DFF-7E96-14638482885B}"/>
              </a:ext>
            </a:extLst>
          </p:cNvPr>
          <p:cNvPicPr>
            <a:picLocks noChangeAspect="1"/>
          </p:cNvPicPr>
          <p:nvPr/>
        </p:nvPicPr>
        <p:blipFill>
          <a:blip r:embed="rId4"/>
          <a:stretch>
            <a:fillRect/>
          </a:stretch>
        </p:blipFill>
        <p:spPr>
          <a:xfrm>
            <a:off x="2453204" y="2167133"/>
            <a:ext cx="6857143" cy="1561905"/>
          </a:xfrm>
          <a:prstGeom prst="rect">
            <a:avLst/>
          </a:prstGeom>
        </p:spPr>
      </p:pic>
      <p:sp>
        <p:nvSpPr>
          <p:cNvPr id="10" name="TextBox 9">
            <a:extLst>
              <a:ext uri="{FF2B5EF4-FFF2-40B4-BE49-F238E27FC236}">
                <a16:creationId xmlns:a16="http://schemas.microsoft.com/office/drawing/2014/main" id="{32852501-4A3C-65E6-93E1-B04D57C1527A}"/>
              </a:ext>
            </a:extLst>
          </p:cNvPr>
          <p:cNvSpPr txBox="1"/>
          <p:nvPr/>
        </p:nvSpPr>
        <p:spPr>
          <a:xfrm>
            <a:off x="2758316" y="5872734"/>
            <a:ext cx="1606858" cy="369332"/>
          </a:xfrm>
          <a:prstGeom prst="rect">
            <a:avLst/>
          </a:prstGeom>
          <a:noFill/>
          <a:ln>
            <a:solidFill>
              <a:schemeClr val="tx1"/>
            </a:solidFill>
          </a:ln>
        </p:spPr>
        <p:txBody>
          <a:bodyPr wrap="square" rtlCol="0">
            <a:spAutoFit/>
          </a:bodyPr>
          <a:lstStyle/>
          <a:p>
            <a:pPr algn="ctr"/>
            <a:r>
              <a:rPr lang="en-US" dirty="0"/>
              <a:t>Dark current</a:t>
            </a:r>
          </a:p>
        </p:txBody>
      </p:sp>
      <p:sp>
        <p:nvSpPr>
          <p:cNvPr id="12" name="TextBox 11">
            <a:extLst>
              <a:ext uri="{FF2B5EF4-FFF2-40B4-BE49-F238E27FC236}">
                <a16:creationId xmlns:a16="http://schemas.microsoft.com/office/drawing/2014/main" id="{BB7ABEF9-781C-11D3-CCFB-A50B41929475}"/>
              </a:ext>
            </a:extLst>
          </p:cNvPr>
          <p:cNvSpPr txBox="1"/>
          <p:nvPr/>
        </p:nvSpPr>
        <p:spPr>
          <a:xfrm>
            <a:off x="8974164" y="5898015"/>
            <a:ext cx="1606858" cy="923330"/>
          </a:xfrm>
          <a:prstGeom prst="rect">
            <a:avLst/>
          </a:prstGeom>
          <a:noFill/>
          <a:ln>
            <a:solidFill>
              <a:schemeClr val="tx1"/>
            </a:solidFill>
          </a:ln>
        </p:spPr>
        <p:txBody>
          <a:bodyPr wrap="square" rtlCol="0">
            <a:spAutoFit/>
          </a:bodyPr>
          <a:lstStyle/>
          <a:p>
            <a:pPr algn="ctr"/>
            <a:r>
              <a:rPr lang="en-US" dirty="0"/>
              <a:t>Pixels of image area (planet region)</a:t>
            </a:r>
          </a:p>
        </p:txBody>
      </p:sp>
    </p:spTree>
    <p:extLst>
      <p:ext uri="{BB962C8B-B14F-4D97-AF65-F5344CB8AC3E}">
        <p14:creationId xmlns:p14="http://schemas.microsoft.com/office/powerpoint/2010/main" val="33098689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32504-38A4-F7AB-B2EB-4C8074DDE001}"/>
              </a:ext>
            </a:extLst>
          </p:cNvPr>
          <p:cNvSpPr>
            <a:spLocks noGrp="1"/>
          </p:cNvSpPr>
          <p:nvPr>
            <p:ph type="title"/>
          </p:nvPr>
        </p:nvSpPr>
        <p:spPr/>
        <p:txBody>
          <a:bodyPr/>
          <a:lstStyle/>
          <a:p>
            <a:r>
              <a:rPr lang="en-US" dirty="0"/>
              <a:t>Minimization results</a:t>
            </a:r>
          </a:p>
        </p:txBody>
      </p:sp>
      <p:sp>
        <p:nvSpPr>
          <p:cNvPr id="4" name="Slide Number Placeholder 3">
            <a:extLst>
              <a:ext uri="{FF2B5EF4-FFF2-40B4-BE49-F238E27FC236}">
                <a16:creationId xmlns:a16="http://schemas.microsoft.com/office/drawing/2014/main" id="{AA9E8992-BACB-82B1-6F1D-F28C043DF26C}"/>
              </a:ext>
            </a:extLst>
          </p:cNvPr>
          <p:cNvSpPr>
            <a:spLocks noGrp="1"/>
          </p:cNvSpPr>
          <p:nvPr>
            <p:ph type="sldNum" sz="quarter" idx="12"/>
          </p:nvPr>
        </p:nvSpPr>
        <p:spPr/>
        <p:txBody>
          <a:bodyPr/>
          <a:lstStyle/>
          <a:p>
            <a:fld id="{B9B094B7-D4FA-4A0F-9249-19BC8422594A}" type="slidenum">
              <a:rPr lang="en-US" smtClean="0"/>
              <a:t>17</a:t>
            </a:fld>
            <a:endParaRPr lang="en-US"/>
          </a:p>
        </p:txBody>
      </p:sp>
      <p:sp>
        <p:nvSpPr>
          <p:cNvPr id="5" name="Content Placeholder 4">
            <a:extLst>
              <a:ext uri="{FF2B5EF4-FFF2-40B4-BE49-F238E27FC236}">
                <a16:creationId xmlns:a16="http://schemas.microsoft.com/office/drawing/2014/main" id="{F2BBFF99-8970-4237-6D51-AFF7319039E8}"/>
              </a:ext>
            </a:extLst>
          </p:cNvPr>
          <p:cNvSpPr>
            <a:spLocks noGrp="1"/>
          </p:cNvSpPr>
          <p:nvPr>
            <p:ph idx="1"/>
          </p:nvPr>
        </p:nvSpPr>
        <p:spPr/>
        <p:txBody>
          <a:bodyPr/>
          <a:lstStyle/>
          <a:p>
            <a:endParaRPr lang="en-US"/>
          </a:p>
        </p:txBody>
      </p:sp>
      <p:pic>
        <p:nvPicPr>
          <p:cNvPr id="7" name="Content Placeholder 5" descr="A screenshot of a computer screen&#10;&#10;Description automatically generated">
            <a:extLst>
              <a:ext uri="{FF2B5EF4-FFF2-40B4-BE49-F238E27FC236}">
                <a16:creationId xmlns:a16="http://schemas.microsoft.com/office/drawing/2014/main" id="{0B6909B2-6F14-1E80-88EB-30B99B823A3E}"/>
              </a:ext>
            </a:extLst>
          </p:cNvPr>
          <p:cNvPicPr>
            <a:picLocks noChangeAspect="1"/>
          </p:cNvPicPr>
          <p:nvPr/>
        </p:nvPicPr>
        <p:blipFill rotWithShape="1">
          <a:blip r:embed="rId2">
            <a:extLst>
              <a:ext uri="{28A0092B-C50C-407E-A947-70E740481C1C}">
                <a14:useLocalDpi xmlns:a14="http://schemas.microsoft.com/office/drawing/2010/main" val="0"/>
              </a:ext>
            </a:extLst>
          </a:blip>
          <a:srcRect b="66225"/>
          <a:stretch/>
        </p:blipFill>
        <p:spPr>
          <a:xfrm>
            <a:off x="0" y="1825625"/>
            <a:ext cx="12192821" cy="4118123"/>
          </a:xfrm>
          <a:prstGeom prst="rect">
            <a:avLst/>
          </a:prstGeom>
        </p:spPr>
      </p:pic>
      <p:pic>
        <p:nvPicPr>
          <p:cNvPr id="9" name="Picture 8">
            <a:extLst>
              <a:ext uri="{FF2B5EF4-FFF2-40B4-BE49-F238E27FC236}">
                <a16:creationId xmlns:a16="http://schemas.microsoft.com/office/drawing/2014/main" id="{848719C0-ACBA-9775-EDFA-6FCBBE92B5B6}"/>
              </a:ext>
            </a:extLst>
          </p:cNvPr>
          <p:cNvPicPr>
            <a:picLocks noChangeAspect="1"/>
          </p:cNvPicPr>
          <p:nvPr/>
        </p:nvPicPr>
        <p:blipFill>
          <a:blip r:embed="rId3"/>
          <a:stretch>
            <a:fillRect/>
          </a:stretch>
        </p:blipFill>
        <p:spPr>
          <a:xfrm>
            <a:off x="3411268" y="6054714"/>
            <a:ext cx="4819048" cy="609524"/>
          </a:xfrm>
          <a:prstGeom prst="rect">
            <a:avLst/>
          </a:prstGeom>
        </p:spPr>
      </p:pic>
    </p:spTree>
    <p:extLst>
      <p:ext uri="{BB962C8B-B14F-4D97-AF65-F5344CB8AC3E}">
        <p14:creationId xmlns:p14="http://schemas.microsoft.com/office/powerpoint/2010/main" val="19849018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31C4A-10AB-302D-B789-86F8FEBDBEE7}"/>
              </a:ext>
            </a:extLst>
          </p:cNvPr>
          <p:cNvSpPr>
            <a:spLocks noGrp="1"/>
          </p:cNvSpPr>
          <p:nvPr>
            <p:ph type="title"/>
          </p:nvPr>
        </p:nvSpPr>
        <p:spPr>
          <a:xfrm>
            <a:off x="838200" y="365125"/>
            <a:ext cx="4506999" cy="1863170"/>
          </a:xfrm>
        </p:spPr>
        <p:txBody>
          <a:bodyPr>
            <a:normAutofit/>
          </a:bodyPr>
          <a:lstStyle/>
          <a:p>
            <a:r>
              <a:rPr lang="en-US" dirty="0"/>
              <a:t>Errors when done analytically</a:t>
            </a:r>
          </a:p>
        </p:txBody>
      </p:sp>
      <p:sp>
        <p:nvSpPr>
          <p:cNvPr id="4" name="Slide Number Placeholder 3">
            <a:extLst>
              <a:ext uri="{FF2B5EF4-FFF2-40B4-BE49-F238E27FC236}">
                <a16:creationId xmlns:a16="http://schemas.microsoft.com/office/drawing/2014/main" id="{9F5181E8-A891-B521-CE3F-7019A8A2C4F1}"/>
              </a:ext>
            </a:extLst>
          </p:cNvPr>
          <p:cNvSpPr>
            <a:spLocks noGrp="1"/>
          </p:cNvSpPr>
          <p:nvPr>
            <p:ph type="sldNum" sz="quarter" idx="12"/>
          </p:nvPr>
        </p:nvSpPr>
        <p:spPr/>
        <p:txBody>
          <a:bodyPr/>
          <a:lstStyle/>
          <a:p>
            <a:fld id="{B9B094B7-D4FA-4A0F-9249-19BC8422594A}" type="slidenum">
              <a:rPr lang="en-US" smtClean="0"/>
              <a:t>18</a:t>
            </a:fld>
            <a:endParaRPr lang="en-US"/>
          </a:p>
        </p:txBody>
      </p:sp>
      <p:pic>
        <p:nvPicPr>
          <p:cNvPr id="5" name="Picture 4" descr="A graph of colorful dots&#10;&#10;Description automatically generated">
            <a:extLst>
              <a:ext uri="{FF2B5EF4-FFF2-40B4-BE49-F238E27FC236}">
                <a16:creationId xmlns:a16="http://schemas.microsoft.com/office/drawing/2014/main" id="{99C090CF-D216-76FC-2CE7-BDC20E48FC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5199" y="0"/>
            <a:ext cx="6858000" cy="6858000"/>
          </a:xfrm>
          <a:prstGeom prst="rect">
            <a:avLst/>
          </a:prstGeom>
        </p:spPr>
      </p:pic>
    </p:spTree>
    <p:extLst>
      <p:ext uri="{BB962C8B-B14F-4D97-AF65-F5344CB8AC3E}">
        <p14:creationId xmlns:p14="http://schemas.microsoft.com/office/powerpoint/2010/main" val="24068709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5362B-7980-EB7B-471D-416FC3B63993}"/>
              </a:ext>
            </a:extLst>
          </p:cNvPr>
          <p:cNvSpPr>
            <a:spLocks noGrp="1"/>
          </p:cNvSpPr>
          <p:nvPr>
            <p:ph type="title"/>
          </p:nvPr>
        </p:nvSpPr>
        <p:spPr/>
        <p:txBody>
          <a:bodyPr/>
          <a:lstStyle/>
          <a:p>
            <a:r>
              <a:rPr lang="en-US" dirty="0"/>
              <a:t>Observing scenario completeness</a:t>
            </a:r>
          </a:p>
        </p:txBody>
      </p:sp>
      <p:sp>
        <p:nvSpPr>
          <p:cNvPr id="3" name="Content Placeholder 2">
            <a:extLst>
              <a:ext uri="{FF2B5EF4-FFF2-40B4-BE49-F238E27FC236}">
                <a16:creationId xmlns:a16="http://schemas.microsoft.com/office/drawing/2014/main" id="{ED4C325A-9188-450C-7C05-5303C197E0D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90515F2-5AB3-89CA-9549-2BBF449237FE}"/>
              </a:ext>
            </a:extLst>
          </p:cNvPr>
          <p:cNvSpPr>
            <a:spLocks noGrp="1"/>
          </p:cNvSpPr>
          <p:nvPr>
            <p:ph type="sldNum" sz="quarter" idx="12"/>
          </p:nvPr>
        </p:nvSpPr>
        <p:spPr/>
        <p:txBody>
          <a:bodyPr/>
          <a:lstStyle/>
          <a:p>
            <a:fld id="{B9B094B7-D4FA-4A0F-9249-19BC8422594A}" type="slidenum">
              <a:rPr lang="en-US" smtClean="0"/>
              <a:t>19</a:t>
            </a:fld>
            <a:endParaRPr lang="en-US"/>
          </a:p>
        </p:txBody>
      </p:sp>
      <p:pic>
        <p:nvPicPr>
          <p:cNvPr id="10" name="Content Placeholder 5" descr="A graph of different colors&#10;&#10;Description automatically generated">
            <a:extLst>
              <a:ext uri="{FF2B5EF4-FFF2-40B4-BE49-F238E27FC236}">
                <a16:creationId xmlns:a16="http://schemas.microsoft.com/office/drawing/2014/main" id="{855EC416-19D2-3562-C7D8-70C3B193D4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521" y="1842562"/>
            <a:ext cx="6710352" cy="5015438"/>
          </a:xfrm>
          <a:prstGeom prst="rect">
            <a:avLst/>
          </a:prstGeom>
        </p:spPr>
      </p:pic>
      <p:pic>
        <p:nvPicPr>
          <p:cNvPr id="12" name="Picture 11">
            <a:extLst>
              <a:ext uri="{FF2B5EF4-FFF2-40B4-BE49-F238E27FC236}">
                <a16:creationId xmlns:a16="http://schemas.microsoft.com/office/drawing/2014/main" id="{6007848E-5F98-622A-3141-DA95AF634903}"/>
              </a:ext>
            </a:extLst>
          </p:cNvPr>
          <p:cNvPicPr>
            <a:picLocks noChangeAspect="1"/>
          </p:cNvPicPr>
          <p:nvPr/>
        </p:nvPicPr>
        <p:blipFill>
          <a:blip r:embed="rId3"/>
          <a:stretch>
            <a:fillRect/>
          </a:stretch>
        </p:blipFill>
        <p:spPr>
          <a:xfrm>
            <a:off x="7000873" y="2019300"/>
            <a:ext cx="5191125" cy="4838700"/>
          </a:xfrm>
          <a:prstGeom prst="rect">
            <a:avLst/>
          </a:prstGeom>
        </p:spPr>
      </p:pic>
      <p:pic>
        <p:nvPicPr>
          <p:cNvPr id="6" name="Picture 5">
            <a:extLst>
              <a:ext uri="{FF2B5EF4-FFF2-40B4-BE49-F238E27FC236}">
                <a16:creationId xmlns:a16="http://schemas.microsoft.com/office/drawing/2014/main" id="{F6DDFEE5-4459-78A9-2C81-C593A77C4F51}"/>
              </a:ext>
            </a:extLst>
          </p:cNvPr>
          <p:cNvPicPr>
            <a:picLocks noChangeAspect="1"/>
          </p:cNvPicPr>
          <p:nvPr/>
        </p:nvPicPr>
        <p:blipFill>
          <a:blip r:embed="rId4"/>
          <a:stretch>
            <a:fillRect/>
          </a:stretch>
        </p:blipFill>
        <p:spPr>
          <a:xfrm>
            <a:off x="7229768" y="1238348"/>
            <a:ext cx="4733333" cy="780952"/>
          </a:xfrm>
          <a:prstGeom prst="rect">
            <a:avLst/>
          </a:prstGeom>
        </p:spPr>
      </p:pic>
    </p:spTree>
    <p:extLst>
      <p:ext uri="{BB962C8B-B14F-4D97-AF65-F5344CB8AC3E}">
        <p14:creationId xmlns:p14="http://schemas.microsoft.com/office/powerpoint/2010/main" val="3406394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51520-DA71-F690-182F-57E0A8793D7B}"/>
              </a:ext>
            </a:extLst>
          </p:cNvPr>
          <p:cNvSpPr>
            <a:spLocks noGrp="1"/>
          </p:cNvSpPr>
          <p:nvPr>
            <p:ph type="title"/>
          </p:nvPr>
        </p:nvSpPr>
        <p:spPr>
          <a:xfrm>
            <a:off x="0" y="1168344"/>
            <a:ext cx="6096000" cy="1325563"/>
          </a:xfrm>
        </p:spPr>
        <p:txBody>
          <a:bodyPr/>
          <a:lstStyle/>
          <a:p>
            <a:pPr algn="ctr"/>
            <a:r>
              <a:rPr lang="en-US" dirty="0"/>
              <a:t>Direct Imaging</a:t>
            </a:r>
          </a:p>
        </p:txBody>
      </p:sp>
      <p:sp>
        <p:nvSpPr>
          <p:cNvPr id="3" name="Content Placeholder 2">
            <a:extLst>
              <a:ext uri="{FF2B5EF4-FFF2-40B4-BE49-F238E27FC236}">
                <a16:creationId xmlns:a16="http://schemas.microsoft.com/office/drawing/2014/main" id="{36912292-6D2D-37E2-BA21-251B9FDB4665}"/>
              </a:ext>
            </a:extLst>
          </p:cNvPr>
          <p:cNvSpPr>
            <a:spLocks noGrp="1"/>
          </p:cNvSpPr>
          <p:nvPr>
            <p:ph idx="1"/>
          </p:nvPr>
        </p:nvSpPr>
        <p:spPr>
          <a:xfrm>
            <a:off x="457200" y="2628844"/>
            <a:ext cx="5257800" cy="3934918"/>
          </a:xfrm>
        </p:spPr>
        <p:txBody>
          <a:bodyPr/>
          <a:lstStyle/>
          <a:p>
            <a:pPr marL="0" indent="0">
              <a:buNone/>
            </a:pPr>
            <a:r>
              <a:rPr lang="en-US" dirty="0"/>
              <a:t>“[to search for biosignatures around Sun-like stars] only an ultra-stable, space-based telescope equipped to block the star’s light and directly image the planet can reach this level of sensitivity”</a:t>
            </a:r>
          </a:p>
          <a:p>
            <a:pPr marL="0" indent="0">
              <a:buNone/>
            </a:pPr>
            <a:r>
              <a:rPr lang="en-US" dirty="0"/>
              <a:t>– Astro2020 Decadal</a:t>
            </a:r>
          </a:p>
        </p:txBody>
      </p:sp>
      <p:sp>
        <p:nvSpPr>
          <p:cNvPr id="4" name="Slide Number Placeholder 3">
            <a:extLst>
              <a:ext uri="{FF2B5EF4-FFF2-40B4-BE49-F238E27FC236}">
                <a16:creationId xmlns:a16="http://schemas.microsoft.com/office/drawing/2014/main" id="{23B291C9-2EB7-55B9-F7C7-4F0472C510E8}"/>
              </a:ext>
            </a:extLst>
          </p:cNvPr>
          <p:cNvSpPr>
            <a:spLocks noGrp="1"/>
          </p:cNvSpPr>
          <p:nvPr>
            <p:ph type="sldNum" sz="quarter" idx="12"/>
          </p:nvPr>
        </p:nvSpPr>
        <p:spPr/>
        <p:txBody>
          <a:bodyPr/>
          <a:lstStyle/>
          <a:p>
            <a:fld id="{B9B094B7-D4FA-4A0F-9249-19BC8422594A}" type="slidenum">
              <a:rPr lang="en-US" smtClean="0"/>
              <a:t>2</a:t>
            </a:fld>
            <a:endParaRPr lang="en-US"/>
          </a:p>
        </p:txBody>
      </p:sp>
      <p:sp>
        <p:nvSpPr>
          <p:cNvPr id="5" name="Title 1">
            <a:extLst>
              <a:ext uri="{FF2B5EF4-FFF2-40B4-BE49-F238E27FC236}">
                <a16:creationId xmlns:a16="http://schemas.microsoft.com/office/drawing/2014/main" id="{846D22AF-5B59-B962-27AE-1AE34B75026C}"/>
              </a:ext>
            </a:extLst>
          </p:cNvPr>
          <p:cNvSpPr txBox="1">
            <a:spLocks/>
          </p:cNvSpPr>
          <p:nvPr/>
        </p:nvSpPr>
        <p:spPr>
          <a:xfrm>
            <a:off x="6096000" y="1152824"/>
            <a:ext cx="6096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Radial Velocity</a:t>
            </a:r>
          </a:p>
        </p:txBody>
      </p:sp>
      <p:sp>
        <p:nvSpPr>
          <p:cNvPr id="6" name="Content Placeholder 2">
            <a:extLst>
              <a:ext uri="{FF2B5EF4-FFF2-40B4-BE49-F238E27FC236}">
                <a16:creationId xmlns:a16="http://schemas.microsoft.com/office/drawing/2014/main" id="{17C7359B-153A-A355-E87E-BD75D7258AAE}"/>
              </a:ext>
            </a:extLst>
          </p:cNvPr>
          <p:cNvSpPr txBox="1">
            <a:spLocks/>
          </p:cNvSpPr>
          <p:nvPr/>
        </p:nvSpPr>
        <p:spPr>
          <a:xfrm>
            <a:off x="6515100" y="2628844"/>
            <a:ext cx="5257800" cy="39349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“For a direct imaging mission precise radial velocities will identify terrestrial exoplanets orbiting nearby stars and determine when they are situated at quadrature” </a:t>
            </a:r>
          </a:p>
          <a:p>
            <a:pPr marL="0" indent="0">
              <a:buFont typeface="Arial" panose="020B0604020202020204" pitchFamily="34" charset="0"/>
              <a:buNone/>
            </a:pPr>
            <a:r>
              <a:rPr lang="en-US" dirty="0"/>
              <a:t>– Astro2020 Decadal</a:t>
            </a:r>
          </a:p>
        </p:txBody>
      </p:sp>
      <p:sp>
        <p:nvSpPr>
          <p:cNvPr id="7" name="Title 1">
            <a:extLst>
              <a:ext uri="{FF2B5EF4-FFF2-40B4-BE49-F238E27FC236}">
                <a16:creationId xmlns:a16="http://schemas.microsoft.com/office/drawing/2014/main" id="{DAAEA23F-22B1-F23D-551C-1F00AE1B78B0}"/>
              </a:ext>
            </a:extLst>
          </p:cNvPr>
          <p:cNvSpPr txBox="1">
            <a:spLocks/>
          </p:cNvSpPr>
          <p:nvPr/>
        </p:nvSpPr>
        <p:spPr>
          <a:xfrm>
            <a:off x="0" y="122853"/>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The Search for Habitable Worlds</a:t>
            </a:r>
          </a:p>
        </p:txBody>
      </p:sp>
    </p:spTree>
    <p:extLst>
      <p:ext uri="{BB962C8B-B14F-4D97-AF65-F5344CB8AC3E}">
        <p14:creationId xmlns:p14="http://schemas.microsoft.com/office/powerpoint/2010/main" val="36783113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5F0A9-E4F7-801B-29D1-00BBA4EE1D75}"/>
              </a:ext>
            </a:extLst>
          </p:cNvPr>
          <p:cNvSpPr>
            <a:spLocks noGrp="1"/>
          </p:cNvSpPr>
          <p:nvPr>
            <p:ph type="title"/>
          </p:nvPr>
        </p:nvSpPr>
        <p:spPr>
          <a:xfrm>
            <a:off x="838199" y="11199"/>
            <a:ext cx="10515600" cy="1325563"/>
          </a:xfrm>
        </p:spPr>
        <p:txBody>
          <a:bodyPr/>
          <a:lstStyle/>
          <a:p>
            <a:r>
              <a:rPr lang="en-US" dirty="0"/>
              <a:t>Integration time dependence</a:t>
            </a:r>
          </a:p>
        </p:txBody>
      </p:sp>
      <p:sp>
        <p:nvSpPr>
          <p:cNvPr id="4" name="Slide Number Placeholder 3">
            <a:extLst>
              <a:ext uri="{FF2B5EF4-FFF2-40B4-BE49-F238E27FC236}">
                <a16:creationId xmlns:a16="http://schemas.microsoft.com/office/drawing/2014/main" id="{BADAB576-B06A-53C5-43C6-60FAB6B2E9E4}"/>
              </a:ext>
            </a:extLst>
          </p:cNvPr>
          <p:cNvSpPr>
            <a:spLocks noGrp="1"/>
          </p:cNvSpPr>
          <p:nvPr>
            <p:ph type="sldNum" sz="quarter" idx="12"/>
          </p:nvPr>
        </p:nvSpPr>
        <p:spPr/>
        <p:txBody>
          <a:bodyPr/>
          <a:lstStyle/>
          <a:p>
            <a:fld id="{B9B094B7-D4FA-4A0F-9249-19BC8422594A}" type="slidenum">
              <a:rPr lang="en-US" smtClean="0"/>
              <a:t>20</a:t>
            </a:fld>
            <a:endParaRPr lang="en-US"/>
          </a:p>
        </p:txBody>
      </p:sp>
      <p:pic>
        <p:nvPicPr>
          <p:cNvPr id="11" name="Picture 10" descr="A screenshot of a computer screen&#10;&#10;Description automatically generated">
            <a:extLst>
              <a:ext uri="{FF2B5EF4-FFF2-40B4-BE49-F238E27FC236}">
                <a16:creationId xmlns:a16="http://schemas.microsoft.com/office/drawing/2014/main" id="{2F7447B9-3A0B-BC50-DA51-CB6052ABC4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320" y="1435121"/>
            <a:ext cx="10823359" cy="5411680"/>
          </a:xfrm>
          <a:prstGeom prst="rect">
            <a:avLst/>
          </a:prstGeom>
        </p:spPr>
      </p:pic>
      <p:pic>
        <p:nvPicPr>
          <p:cNvPr id="9" name="Picture 8">
            <a:extLst>
              <a:ext uri="{FF2B5EF4-FFF2-40B4-BE49-F238E27FC236}">
                <a16:creationId xmlns:a16="http://schemas.microsoft.com/office/drawing/2014/main" id="{5A669DC8-8549-18AF-5210-A0BEFB6AEBA1}"/>
              </a:ext>
            </a:extLst>
          </p:cNvPr>
          <p:cNvPicPr>
            <a:picLocks noChangeAspect="1"/>
          </p:cNvPicPr>
          <p:nvPr/>
        </p:nvPicPr>
        <p:blipFill>
          <a:blip r:embed="rId3"/>
          <a:stretch>
            <a:fillRect/>
          </a:stretch>
        </p:blipFill>
        <p:spPr>
          <a:xfrm>
            <a:off x="3116302" y="1029809"/>
            <a:ext cx="5959396" cy="989211"/>
          </a:xfrm>
          <a:prstGeom prst="rect">
            <a:avLst/>
          </a:prstGeom>
        </p:spPr>
      </p:pic>
    </p:spTree>
    <p:extLst>
      <p:ext uri="{BB962C8B-B14F-4D97-AF65-F5344CB8AC3E}">
        <p14:creationId xmlns:p14="http://schemas.microsoft.com/office/powerpoint/2010/main" val="20326547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F741F-FD74-7296-D7BF-4B45D18E5273}"/>
              </a:ext>
            </a:extLst>
          </p:cNvPr>
          <p:cNvSpPr>
            <a:spLocks noGrp="1"/>
          </p:cNvSpPr>
          <p:nvPr>
            <p:ph type="title"/>
          </p:nvPr>
        </p:nvSpPr>
        <p:spPr/>
        <p:txBody>
          <a:bodyPr/>
          <a:lstStyle/>
          <a:p>
            <a:r>
              <a:rPr lang="en-US" dirty="0"/>
              <a:t>Zodiacal Light</a:t>
            </a:r>
          </a:p>
        </p:txBody>
      </p:sp>
      <p:sp>
        <p:nvSpPr>
          <p:cNvPr id="3" name="Content Placeholder 2">
            <a:extLst>
              <a:ext uri="{FF2B5EF4-FFF2-40B4-BE49-F238E27FC236}">
                <a16:creationId xmlns:a16="http://schemas.microsoft.com/office/drawing/2014/main" id="{FCEEA70C-EBF7-9706-5106-D021767DF7DE}"/>
              </a:ext>
            </a:extLst>
          </p:cNvPr>
          <p:cNvSpPr>
            <a:spLocks noGrp="1"/>
          </p:cNvSpPr>
          <p:nvPr>
            <p:ph idx="1"/>
          </p:nvPr>
        </p:nvSpPr>
        <p:spPr>
          <a:xfrm>
            <a:off x="838200" y="1825625"/>
            <a:ext cx="4252249" cy="4351338"/>
          </a:xfrm>
        </p:spPr>
        <p:txBody>
          <a:bodyPr>
            <a:normAutofit/>
          </a:bodyPr>
          <a:lstStyle/>
          <a:p>
            <a:r>
              <a:rPr lang="en-US" dirty="0"/>
              <a:t>Local zodiacal light is light reflected off dust in the solar system and into the telescope</a:t>
            </a:r>
          </a:p>
          <a:p>
            <a:r>
              <a:rPr lang="en-US" dirty="0"/>
              <a:t>Distribution taken from </a:t>
            </a:r>
            <a:endParaRPr lang="en-US" dirty="0">
              <a:effectLst/>
            </a:endParaRPr>
          </a:p>
          <a:p>
            <a:pPr lvl="1">
              <a:spcBef>
                <a:spcPts val="0"/>
              </a:spcBef>
            </a:pPr>
            <a:r>
              <a:rPr lang="en-US" dirty="0">
                <a:effectLst/>
              </a:rPr>
              <a:t>Leinert, C. </a:t>
            </a:r>
            <a:r>
              <a:rPr lang="en-US" i="1" dirty="0">
                <a:effectLst/>
              </a:rPr>
              <a:t>et al.</a:t>
            </a:r>
            <a:r>
              <a:rPr lang="en-US" dirty="0">
                <a:effectLst/>
              </a:rPr>
              <a:t> The 1997 reference of diffuse night sky brightness. </a:t>
            </a:r>
            <a:r>
              <a:rPr lang="en-US" i="1" dirty="0">
                <a:effectLst/>
              </a:rPr>
              <a:t>Astron. </a:t>
            </a:r>
            <a:r>
              <a:rPr lang="en-US" i="1" dirty="0" err="1">
                <a:effectLst/>
              </a:rPr>
              <a:t>Astrophys</a:t>
            </a:r>
            <a:r>
              <a:rPr lang="en-US" i="1" dirty="0">
                <a:effectLst/>
              </a:rPr>
              <a:t>. Suppl. Ser.</a:t>
            </a:r>
            <a:r>
              <a:rPr lang="en-US" dirty="0">
                <a:effectLst/>
              </a:rPr>
              <a:t> </a:t>
            </a:r>
            <a:r>
              <a:rPr lang="en-US" b="1" dirty="0">
                <a:effectLst/>
              </a:rPr>
              <a:t>127</a:t>
            </a:r>
            <a:r>
              <a:rPr lang="en-US" dirty="0">
                <a:effectLst/>
              </a:rPr>
              <a:t>, 1–99 (1998).</a:t>
            </a:r>
          </a:p>
          <a:p>
            <a:pPr lvl="1"/>
            <a:endParaRPr lang="en-US" dirty="0"/>
          </a:p>
          <a:p>
            <a:endParaRPr lang="en-US" dirty="0"/>
          </a:p>
        </p:txBody>
      </p:sp>
      <p:sp>
        <p:nvSpPr>
          <p:cNvPr id="4" name="Slide Number Placeholder 3">
            <a:extLst>
              <a:ext uri="{FF2B5EF4-FFF2-40B4-BE49-F238E27FC236}">
                <a16:creationId xmlns:a16="http://schemas.microsoft.com/office/drawing/2014/main" id="{E042EC5E-8724-275B-3547-7DE0509D34EA}"/>
              </a:ext>
            </a:extLst>
          </p:cNvPr>
          <p:cNvSpPr>
            <a:spLocks noGrp="1"/>
          </p:cNvSpPr>
          <p:nvPr>
            <p:ph type="sldNum" sz="quarter" idx="12"/>
          </p:nvPr>
        </p:nvSpPr>
        <p:spPr/>
        <p:txBody>
          <a:bodyPr/>
          <a:lstStyle/>
          <a:p>
            <a:fld id="{B9B094B7-D4FA-4A0F-9249-19BC8422594A}" type="slidenum">
              <a:rPr lang="en-US" smtClean="0"/>
              <a:t>21</a:t>
            </a:fld>
            <a:endParaRPr lang="en-US"/>
          </a:p>
        </p:txBody>
      </p:sp>
      <p:pic>
        <p:nvPicPr>
          <p:cNvPr id="9" name="Picture 8" descr="A chart of a graph&#10;&#10;Description automatically generated">
            <a:extLst>
              <a:ext uri="{FF2B5EF4-FFF2-40B4-BE49-F238E27FC236}">
                <a16:creationId xmlns:a16="http://schemas.microsoft.com/office/drawing/2014/main" id="{DCFF7048-F8CA-C60C-CD26-04FBF8B74B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0449" y="765918"/>
            <a:ext cx="7101551" cy="5326163"/>
          </a:xfrm>
          <a:prstGeom prst="rect">
            <a:avLst/>
          </a:prstGeom>
        </p:spPr>
      </p:pic>
    </p:spTree>
    <p:extLst>
      <p:ext uri="{BB962C8B-B14F-4D97-AF65-F5344CB8AC3E}">
        <p14:creationId xmlns:p14="http://schemas.microsoft.com/office/powerpoint/2010/main" val="20993400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F3544-7C2C-932A-E50F-44849EC432EF}"/>
              </a:ext>
            </a:extLst>
          </p:cNvPr>
          <p:cNvSpPr>
            <a:spLocks noGrp="1"/>
          </p:cNvSpPr>
          <p:nvPr>
            <p:ph type="title"/>
          </p:nvPr>
        </p:nvSpPr>
        <p:spPr/>
        <p:txBody>
          <a:bodyPr/>
          <a:lstStyle/>
          <a:p>
            <a:r>
              <a:rPr lang="en-US" dirty="0"/>
              <a:t>Exozodiacal light</a:t>
            </a:r>
          </a:p>
        </p:txBody>
      </p:sp>
      <p:sp>
        <p:nvSpPr>
          <p:cNvPr id="3" name="Content Placeholder 2">
            <a:extLst>
              <a:ext uri="{FF2B5EF4-FFF2-40B4-BE49-F238E27FC236}">
                <a16:creationId xmlns:a16="http://schemas.microsoft.com/office/drawing/2014/main" id="{A0A05C09-54DB-28AC-D0CF-10787A5B707D}"/>
              </a:ext>
            </a:extLst>
          </p:cNvPr>
          <p:cNvSpPr>
            <a:spLocks noGrp="1"/>
          </p:cNvSpPr>
          <p:nvPr>
            <p:ph idx="1"/>
          </p:nvPr>
        </p:nvSpPr>
        <p:spPr>
          <a:xfrm>
            <a:off x="838201" y="1825625"/>
            <a:ext cx="4923408" cy="4351338"/>
          </a:xfrm>
        </p:spPr>
        <p:txBody>
          <a:bodyPr>
            <a:normAutofit fontScale="85000" lnSpcReduction="10000"/>
          </a:bodyPr>
          <a:lstStyle/>
          <a:p>
            <a:r>
              <a:rPr lang="en-US" dirty="0"/>
              <a:t>Amount of dust in the target planetary system</a:t>
            </a:r>
          </a:p>
          <a:p>
            <a:r>
              <a:rPr lang="en-US" dirty="0" err="1"/>
              <a:t>n</a:t>
            </a:r>
            <a:r>
              <a:rPr lang="en-US" baseline="-25000" dirty="0" err="1"/>
              <a:t>EZ</a:t>
            </a:r>
            <a:r>
              <a:rPr lang="en-US" dirty="0"/>
              <a:t>=1 “</a:t>
            </a:r>
            <a:r>
              <a:rPr lang="en-US" dirty="0" err="1"/>
              <a:t>zodi</a:t>
            </a:r>
            <a:r>
              <a:rPr lang="en-US" dirty="0"/>
              <a:t>” represents an equivalent amount of dust to the solar system</a:t>
            </a:r>
          </a:p>
          <a:p>
            <a:r>
              <a:rPr lang="en-US" dirty="0"/>
              <a:t>Distribution taken from HOSTS survey done at the Large Binocular Telescope Interferometer (LBTI)</a:t>
            </a:r>
          </a:p>
          <a:p>
            <a:pPr>
              <a:spcBef>
                <a:spcPts val="0"/>
              </a:spcBef>
              <a:spcAft>
                <a:spcPts val="0"/>
              </a:spcAft>
            </a:pPr>
            <a:r>
              <a:rPr lang="en-US" dirty="0" err="1">
                <a:effectLst/>
              </a:rPr>
              <a:t>Ertel</a:t>
            </a:r>
            <a:r>
              <a:rPr lang="en-US" dirty="0">
                <a:effectLst/>
              </a:rPr>
              <a:t>, S. </a:t>
            </a:r>
            <a:r>
              <a:rPr lang="en-US" i="1" dirty="0">
                <a:effectLst/>
              </a:rPr>
              <a:t>et al.</a:t>
            </a:r>
            <a:r>
              <a:rPr lang="en-US" dirty="0">
                <a:effectLst/>
              </a:rPr>
              <a:t> The HOSTS Survey for Exozodiacal Dust: Observational Results from the Complete Survey. </a:t>
            </a:r>
            <a:r>
              <a:rPr lang="en-US" i="1" dirty="0">
                <a:effectLst/>
              </a:rPr>
              <a:t>The Astronomical Journal</a:t>
            </a:r>
            <a:r>
              <a:rPr lang="en-US" dirty="0">
                <a:effectLst/>
              </a:rPr>
              <a:t> </a:t>
            </a:r>
            <a:r>
              <a:rPr lang="en-US" b="1" dirty="0">
                <a:effectLst/>
              </a:rPr>
              <a:t>159</a:t>
            </a:r>
            <a:r>
              <a:rPr lang="en-US" dirty="0">
                <a:effectLst/>
              </a:rPr>
              <a:t>, 177 (2020).</a:t>
            </a:r>
          </a:p>
          <a:p>
            <a:endParaRPr lang="en-US" dirty="0"/>
          </a:p>
        </p:txBody>
      </p:sp>
      <p:sp>
        <p:nvSpPr>
          <p:cNvPr id="4" name="Slide Number Placeholder 3">
            <a:extLst>
              <a:ext uri="{FF2B5EF4-FFF2-40B4-BE49-F238E27FC236}">
                <a16:creationId xmlns:a16="http://schemas.microsoft.com/office/drawing/2014/main" id="{6296957E-5095-CC25-6DBB-BCE8CD1F9CAC}"/>
              </a:ext>
            </a:extLst>
          </p:cNvPr>
          <p:cNvSpPr>
            <a:spLocks noGrp="1"/>
          </p:cNvSpPr>
          <p:nvPr>
            <p:ph type="sldNum" sz="quarter" idx="12"/>
          </p:nvPr>
        </p:nvSpPr>
        <p:spPr/>
        <p:txBody>
          <a:bodyPr/>
          <a:lstStyle/>
          <a:p>
            <a:fld id="{B9B094B7-D4FA-4A0F-9249-19BC8422594A}" type="slidenum">
              <a:rPr lang="en-US" smtClean="0"/>
              <a:t>22</a:t>
            </a:fld>
            <a:endParaRPr lang="en-US"/>
          </a:p>
        </p:txBody>
      </p:sp>
      <p:pic>
        <p:nvPicPr>
          <p:cNvPr id="8" name="Picture 7" descr="A graph with green bars and numbers&#10;&#10;Description automatically generated">
            <a:extLst>
              <a:ext uri="{FF2B5EF4-FFF2-40B4-BE49-F238E27FC236}">
                <a16:creationId xmlns:a16="http://schemas.microsoft.com/office/drawing/2014/main" id="{2CDE5FFF-F58C-1671-F127-149128E221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1963" y="1403110"/>
            <a:ext cx="6590037" cy="4942528"/>
          </a:xfrm>
          <a:prstGeom prst="rect">
            <a:avLst/>
          </a:prstGeom>
        </p:spPr>
      </p:pic>
    </p:spTree>
    <p:extLst>
      <p:ext uri="{BB962C8B-B14F-4D97-AF65-F5344CB8AC3E}">
        <p14:creationId xmlns:p14="http://schemas.microsoft.com/office/powerpoint/2010/main" val="27385578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91A1A-1801-84FE-87B4-E91584DC15E2}"/>
              </a:ext>
            </a:extLst>
          </p:cNvPr>
          <p:cNvSpPr>
            <a:spLocks noGrp="1"/>
          </p:cNvSpPr>
          <p:nvPr>
            <p:ph type="title"/>
          </p:nvPr>
        </p:nvSpPr>
        <p:spPr/>
        <p:txBody>
          <a:bodyPr/>
          <a:lstStyle/>
          <a:p>
            <a:endParaRPr lang="en-US" dirty="0"/>
          </a:p>
        </p:txBody>
      </p:sp>
      <p:sp>
        <p:nvSpPr>
          <p:cNvPr id="4" name="Slide Number Placeholder 3">
            <a:extLst>
              <a:ext uri="{FF2B5EF4-FFF2-40B4-BE49-F238E27FC236}">
                <a16:creationId xmlns:a16="http://schemas.microsoft.com/office/drawing/2014/main" id="{97149B64-9F6E-94B0-7419-EA4869977F2E}"/>
              </a:ext>
            </a:extLst>
          </p:cNvPr>
          <p:cNvSpPr>
            <a:spLocks noGrp="1"/>
          </p:cNvSpPr>
          <p:nvPr>
            <p:ph type="sldNum" sz="quarter" idx="12"/>
          </p:nvPr>
        </p:nvSpPr>
        <p:spPr/>
        <p:txBody>
          <a:bodyPr/>
          <a:lstStyle/>
          <a:p>
            <a:fld id="{B9B094B7-D4FA-4A0F-9249-19BC8422594A}" type="slidenum">
              <a:rPr lang="en-US" smtClean="0"/>
              <a:t>23</a:t>
            </a:fld>
            <a:endParaRPr lang="en-US"/>
          </a:p>
        </p:txBody>
      </p:sp>
      <p:pic>
        <p:nvPicPr>
          <p:cNvPr id="5" name="Picture 4">
            <a:extLst>
              <a:ext uri="{FF2B5EF4-FFF2-40B4-BE49-F238E27FC236}">
                <a16:creationId xmlns:a16="http://schemas.microsoft.com/office/drawing/2014/main" id="{D43D943A-4AA4-9ABE-1CC7-726F15B7C29C}"/>
              </a:ext>
            </a:extLst>
          </p:cNvPr>
          <p:cNvPicPr>
            <a:picLocks noChangeAspect="1"/>
          </p:cNvPicPr>
          <p:nvPr/>
        </p:nvPicPr>
        <p:blipFill>
          <a:blip r:embed="rId2"/>
          <a:stretch>
            <a:fillRect/>
          </a:stretch>
        </p:blipFill>
        <p:spPr>
          <a:xfrm>
            <a:off x="1905524" y="365125"/>
            <a:ext cx="8380952" cy="895238"/>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BA155230-08E0-B35E-0944-DFA1DDAEF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727" y="1340528"/>
            <a:ext cx="11012546" cy="5506273"/>
          </a:xfrm>
          <a:prstGeom prst="rect">
            <a:avLst/>
          </a:prstGeom>
        </p:spPr>
      </p:pic>
    </p:spTree>
    <p:extLst>
      <p:ext uri="{BB962C8B-B14F-4D97-AF65-F5344CB8AC3E}">
        <p14:creationId xmlns:p14="http://schemas.microsoft.com/office/powerpoint/2010/main" val="21213955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Description automatically generated">
            <a:extLst>
              <a:ext uri="{FF2B5EF4-FFF2-40B4-BE49-F238E27FC236}">
                <a16:creationId xmlns:a16="http://schemas.microsoft.com/office/drawing/2014/main" id="{ED35D2B4-A849-00B3-E8F8-E462CB7FCA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727" y="1340528"/>
            <a:ext cx="11012546" cy="5506273"/>
          </a:xfrm>
          <a:prstGeom prst="rect">
            <a:avLst/>
          </a:prstGeom>
        </p:spPr>
      </p:pic>
      <p:sp>
        <p:nvSpPr>
          <p:cNvPr id="2" name="Title 1">
            <a:extLst>
              <a:ext uri="{FF2B5EF4-FFF2-40B4-BE49-F238E27FC236}">
                <a16:creationId xmlns:a16="http://schemas.microsoft.com/office/drawing/2014/main" id="{92691A1A-1801-84FE-87B4-E91584DC15E2}"/>
              </a:ext>
            </a:extLst>
          </p:cNvPr>
          <p:cNvSpPr>
            <a:spLocks noGrp="1"/>
          </p:cNvSpPr>
          <p:nvPr>
            <p:ph type="title"/>
          </p:nvPr>
        </p:nvSpPr>
        <p:spPr/>
        <p:txBody>
          <a:bodyPr/>
          <a:lstStyle/>
          <a:p>
            <a:endParaRPr lang="en-US" dirty="0"/>
          </a:p>
        </p:txBody>
      </p:sp>
      <p:sp>
        <p:nvSpPr>
          <p:cNvPr id="4" name="Slide Number Placeholder 3">
            <a:extLst>
              <a:ext uri="{FF2B5EF4-FFF2-40B4-BE49-F238E27FC236}">
                <a16:creationId xmlns:a16="http://schemas.microsoft.com/office/drawing/2014/main" id="{97149B64-9F6E-94B0-7419-EA4869977F2E}"/>
              </a:ext>
            </a:extLst>
          </p:cNvPr>
          <p:cNvSpPr>
            <a:spLocks noGrp="1"/>
          </p:cNvSpPr>
          <p:nvPr>
            <p:ph type="sldNum" sz="quarter" idx="12"/>
          </p:nvPr>
        </p:nvSpPr>
        <p:spPr/>
        <p:txBody>
          <a:bodyPr/>
          <a:lstStyle/>
          <a:p>
            <a:fld id="{B9B094B7-D4FA-4A0F-9249-19BC8422594A}" type="slidenum">
              <a:rPr lang="en-US" smtClean="0"/>
              <a:t>24</a:t>
            </a:fld>
            <a:endParaRPr lang="en-US"/>
          </a:p>
        </p:txBody>
      </p:sp>
      <p:pic>
        <p:nvPicPr>
          <p:cNvPr id="5" name="Picture 4">
            <a:extLst>
              <a:ext uri="{FF2B5EF4-FFF2-40B4-BE49-F238E27FC236}">
                <a16:creationId xmlns:a16="http://schemas.microsoft.com/office/drawing/2014/main" id="{D43D943A-4AA4-9ABE-1CC7-726F15B7C29C}"/>
              </a:ext>
            </a:extLst>
          </p:cNvPr>
          <p:cNvPicPr>
            <a:picLocks noChangeAspect="1"/>
          </p:cNvPicPr>
          <p:nvPr/>
        </p:nvPicPr>
        <p:blipFill>
          <a:blip r:embed="rId3"/>
          <a:stretch>
            <a:fillRect/>
          </a:stretch>
        </p:blipFill>
        <p:spPr>
          <a:xfrm>
            <a:off x="1905524" y="365125"/>
            <a:ext cx="8380952" cy="895238"/>
          </a:xfrm>
          <a:prstGeom prst="rect">
            <a:avLst/>
          </a:prstGeom>
        </p:spPr>
      </p:pic>
    </p:spTree>
    <p:extLst>
      <p:ext uri="{BB962C8B-B14F-4D97-AF65-F5344CB8AC3E}">
        <p14:creationId xmlns:p14="http://schemas.microsoft.com/office/powerpoint/2010/main" val="8433304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omputer&#10;&#10;Description automatically generated">
            <a:extLst>
              <a:ext uri="{FF2B5EF4-FFF2-40B4-BE49-F238E27FC236}">
                <a16:creationId xmlns:a16="http://schemas.microsoft.com/office/drawing/2014/main" id="{7C1A55EA-D9E5-1012-B3AC-20C797D79A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727" y="1342849"/>
            <a:ext cx="11012546" cy="5506273"/>
          </a:xfrm>
          <a:prstGeom prst="rect">
            <a:avLst/>
          </a:prstGeom>
        </p:spPr>
      </p:pic>
      <p:sp>
        <p:nvSpPr>
          <p:cNvPr id="2" name="Title 1">
            <a:extLst>
              <a:ext uri="{FF2B5EF4-FFF2-40B4-BE49-F238E27FC236}">
                <a16:creationId xmlns:a16="http://schemas.microsoft.com/office/drawing/2014/main" id="{92691A1A-1801-84FE-87B4-E91584DC15E2}"/>
              </a:ext>
            </a:extLst>
          </p:cNvPr>
          <p:cNvSpPr>
            <a:spLocks noGrp="1"/>
          </p:cNvSpPr>
          <p:nvPr>
            <p:ph type="title"/>
          </p:nvPr>
        </p:nvSpPr>
        <p:spPr/>
        <p:txBody>
          <a:bodyPr/>
          <a:lstStyle/>
          <a:p>
            <a:endParaRPr lang="en-US" dirty="0"/>
          </a:p>
        </p:txBody>
      </p:sp>
      <p:sp>
        <p:nvSpPr>
          <p:cNvPr id="4" name="Slide Number Placeholder 3">
            <a:extLst>
              <a:ext uri="{FF2B5EF4-FFF2-40B4-BE49-F238E27FC236}">
                <a16:creationId xmlns:a16="http://schemas.microsoft.com/office/drawing/2014/main" id="{97149B64-9F6E-94B0-7419-EA4869977F2E}"/>
              </a:ext>
            </a:extLst>
          </p:cNvPr>
          <p:cNvSpPr>
            <a:spLocks noGrp="1"/>
          </p:cNvSpPr>
          <p:nvPr>
            <p:ph type="sldNum" sz="quarter" idx="12"/>
          </p:nvPr>
        </p:nvSpPr>
        <p:spPr/>
        <p:txBody>
          <a:bodyPr/>
          <a:lstStyle/>
          <a:p>
            <a:fld id="{B9B094B7-D4FA-4A0F-9249-19BC8422594A}" type="slidenum">
              <a:rPr lang="en-US" smtClean="0"/>
              <a:t>25</a:t>
            </a:fld>
            <a:endParaRPr lang="en-US"/>
          </a:p>
        </p:txBody>
      </p:sp>
      <p:pic>
        <p:nvPicPr>
          <p:cNvPr id="5" name="Picture 4">
            <a:extLst>
              <a:ext uri="{FF2B5EF4-FFF2-40B4-BE49-F238E27FC236}">
                <a16:creationId xmlns:a16="http://schemas.microsoft.com/office/drawing/2014/main" id="{D43D943A-4AA4-9ABE-1CC7-726F15B7C29C}"/>
              </a:ext>
            </a:extLst>
          </p:cNvPr>
          <p:cNvPicPr>
            <a:picLocks noChangeAspect="1"/>
          </p:cNvPicPr>
          <p:nvPr/>
        </p:nvPicPr>
        <p:blipFill>
          <a:blip r:embed="rId3"/>
          <a:stretch>
            <a:fillRect/>
          </a:stretch>
        </p:blipFill>
        <p:spPr>
          <a:xfrm>
            <a:off x="1905524" y="365125"/>
            <a:ext cx="8380952" cy="895238"/>
          </a:xfrm>
          <a:prstGeom prst="rect">
            <a:avLst/>
          </a:prstGeom>
        </p:spPr>
      </p:pic>
    </p:spTree>
    <p:extLst>
      <p:ext uri="{BB962C8B-B14F-4D97-AF65-F5344CB8AC3E}">
        <p14:creationId xmlns:p14="http://schemas.microsoft.com/office/powerpoint/2010/main" val="1794445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91A1A-1801-84FE-87B4-E91584DC15E2}"/>
              </a:ext>
            </a:extLst>
          </p:cNvPr>
          <p:cNvSpPr>
            <a:spLocks noGrp="1"/>
          </p:cNvSpPr>
          <p:nvPr>
            <p:ph type="title"/>
          </p:nvPr>
        </p:nvSpPr>
        <p:spPr/>
        <p:txBody>
          <a:bodyPr/>
          <a:lstStyle/>
          <a:p>
            <a:endParaRPr lang="en-US" dirty="0"/>
          </a:p>
        </p:txBody>
      </p:sp>
      <p:sp>
        <p:nvSpPr>
          <p:cNvPr id="4" name="Slide Number Placeholder 3">
            <a:extLst>
              <a:ext uri="{FF2B5EF4-FFF2-40B4-BE49-F238E27FC236}">
                <a16:creationId xmlns:a16="http://schemas.microsoft.com/office/drawing/2014/main" id="{97149B64-9F6E-94B0-7419-EA4869977F2E}"/>
              </a:ext>
            </a:extLst>
          </p:cNvPr>
          <p:cNvSpPr>
            <a:spLocks noGrp="1"/>
          </p:cNvSpPr>
          <p:nvPr>
            <p:ph type="sldNum" sz="quarter" idx="12"/>
          </p:nvPr>
        </p:nvSpPr>
        <p:spPr/>
        <p:txBody>
          <a:bodyPr/>
          <a:lstStyle/>
          <a:p>
            <a:fld id="{B9B094B7-D4FA-4A0F-9249-19BC8422594A}" type="slidenum">
              <a:rPr lang="en-US" smtClean="0"/>
              <a:t>26</a:t>
            </a:fld>
            <a:endParaRPr lang="en-US"/>
          </a:p>
        </p:txBody>
      </p:sp>
      <p:pic>
        <p:nvPicPr>
          <p:cNvPr id="5" name="Picture 4">
            <a:extLst>
              <a:ext uri="{FF2B5EF4-FFF2-40B4-BE49-F238E27FC236}">
                <a16:creationId xmlns:a16="http://schemas.microsoft.com/office/drawing/2014/main" id="{D43D943A-4AA4-9ABE-1CC7-726F15B7C29C}"/>
              </a:ext>
            </a:extLst>
          </p:cNvPr>
          <p:cNvPicPr>
            <a:picLocks noChangeAspect="1"/>
          </p:cNvPicPr>
          <p:nvPr/>
        </p:nvPicPr>
        <p:blipFill>
          <a:blip r:embed="rId2"/>
          <a:stretch>
            <a:fillRect/>
          </a:stretch>
        </p:blipFill>
        <p:spPr>
          <a:xfrm>
            <a:off x="1905524" y="365125"/>
            <a:ext cx="8380952" cy="895238"/>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49BACC29-403C-0ECF-BC84-3168E53BCC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312" y="1344434"/>
            <a:ext cx="11009376" cy="5504688"/>
          </a:xfrm>
          <a:prstGeom prst="rect">
            <a:avLst/>
          </a:prstGeom>
        </p:spPr>
      </p:pic>
    </p:spTree>
    <p:extLst>
      <p:ext uri="{BB962C8B-B14F-4D97-AF65-F5344CB8AC3E}">
        <p14:creationId xmlns:p14="http://schemas.microsoft.com/office/powerpoint/2010/main" val="27564250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91A1A-1801-84FE-87B4-E91584DC15E2}"/>
              </a:ext>
            </a:extLst>
          </p:cNvPr>
          <p:cNvSpPr>
            <a:spLocks noGrp="1"/>
          </p:cNvSpPr>
          <p:nvPr>
            <p:ph type="title"/>
          </p:nvPr>
        </p:nvSpPr>
        <p:spPr/>
        <p:txBody>
          <a:bodyPr/>
          <a:lstStyle/>
          <a:p>
            <a:endParaRPr lang="en-US" dirty="0"/>
          </a:p>
        </p:txBody>
      </p:sp>
      <p:sp>
        <p:nvSpPr>
          <p:cNvPr id="4" name="Slide Number Placeholder 3">
            <a:extLst>
              <a:ext uri="{FF2B5EF4-FFF2-40B4-BE49-F238E27FC236}">
                <a16:creationId xmlns:a16="http://schemas.microsoft.com/office/drawing/2014/main" id="{97149B64-9F6E-94B0-7419-EA4869977F2E}"/>
              </a:ext>
            </a:extLst>
          </p:cNvPr>
          <p:cNvSpPr>
            <a:spLocks noGrp="1"/>
          </p:cNvSpPr>
          <p:nvPr>
            <p:ph type="sldNum" sz="quarter" idx="12"/>
          </p:nvPr>
        </p:nvSpPr>
        <p:spPr/>
        <p:txBody>
          <a:bodyPr/>
          <a:lstStyle/>
          <a:p>
            <a:fld id="{B9B094B7-D4FA-4A0F-9249-19BC8422594A}" type="slidenum">
              <a:rPr lang="en-US" smtClean="0"/>
              <a:t>27</a:t>
            </a:fld>
            <a:endParaRPr lang="en-US"/>
          </a:p>
        </p:txBody>
      </p:sp>
      <p:pic>
        <p:nvPicPr>
          <p:cNvPr id="5" name="Picture 4">
            <a:extLst>
              <a:ext uri="{FF2B5EF4-FFF2-40B4-BE49-F238E27FC236}">
                <a16:creationId xmlns:a16="http://schemas.microsoft.com/office/drawing/2014/main" id="{D43D943A-4AA4-9ABE-1CC7-726F15B7C29C}"/>
              </a:ext>
            </a:extLst>
          </p:cNvPr>
          <p:cNvPicPr>
            <a:picLocks noChangeAspect="1"/>
          </p:cNvPicPr>
          <p:nvPr/>
        </p:nvPicPr>
        <p:blipFill>
          <a:blip r:embed="rId2"/>
          <a:stretch>
            <a:fillRect/>
          </a:stretch>
        </p:blipFill>
        <p:spPr>
          <a:xfrm>
            <a:off x="1905524" y="365125"/>
            <a:ext cx="8380952" cy="895238"/>
          </a:xfrm>
          <a:prstGeom prst="rect">
            <a:avLst/>
          </a:prstGeom>
        </p:spPr>
      </p:pic>
      <p:pic>
        <p:nvPicPr>
          <p:cNvPr id="7" name="Picture 6" descr="A screenshot of a computer screen&#10;&#10;Description automatically generated">
            <a:extLst>
              <a:ext uri="{FF2B5EF4-FFF2-40B4-BE49-F238E27FC236}">
                <a16:creationId xmlns:a16="http://schemas.microsoft.com/office/drawing/2014/main" id="{885320B9-BD06-518C-3F9A-619BE6A77E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312" y="1342113"/>
            <a:ext cx="11009376" cy="5504688"/>
          </a:xfrm>
          <a:prstGeom prst="rect">
            <a:avLst/>
          </a:prstGeom>
        </p:spPr>
      </p:pic>
    </p:spTree>
    <p:extLst>
      <p:ext uri="{BB962C8B-B14F-4D97-AF65-F5344CB8AC3E}">
        <p14:creationId xmlns:p14="http://schemas.microsoft.com/office/powerpoint/2010/main" val="15964687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91A1A-1801-84FE-87B4-E91584DC15E2}"/>
              </a:ext>
            </a:extLst>
          </p:cNvPr>
          <p:cNvSpPr>
            <a:spLocks noGrp="1"/>
          </p:cNvSpPr>
          <p:nvPr>
            <p:ph type="title"/>
          </p:nvPr>
        </p:nvSpPr>
        <p:spPr/>
        <p:txBody>
          <a:bodyPr/>
          <a:lstStyle/>
          <a:p>
            <a:endParaRPr lang="en-US" dirty="0"/>
          </a:p>
        </p:txBody>
      </p:sp>
      <p:sp>
        <p:nvSpPr>
          <p:cNvPr id="4" name="Slide Number Placeholder 3">
            <a:extLst>
              <a:ext uri="{FF2B5EF4-FFF2-40B4-BE49-F238E27FC236}">
                <a16:creationId xmlns:a16="http://schemas.microsoft.com/office/drawing/2014/main" id="{97149B64-9F6E-94B0-7419-EA4869977F2E}"/>
              </a:ext>
            </a:extLst>
          </p:cNvPr>
          <p:cNvSpPr>
            <a:spLocks noGrp="1"/>
          </p:cNvSpPr>
          <p:nvPr>
            <p:ph type="sldNum" sz="quarter" idx="12"/>
          </p:nvPr>
        </p:nvSpPr>
        <p:spPr/>
        <p:txBody>
          <a:bodyPr/>
          <a:lstStyle/>
          <a:p>
            <a:fld id="{B9B094B7-D4FA-4A0F-9249-19BC8422594A}" type="slidenum">
              <a:rPr lang="en-US" smtClean="0"/>
              <a:t>28</a:t>
            </a:fld>
            <a:endParaRPr lang="en-US"/>
          </a:p>
        </p:txBody>
      </p:sp>
      <p:pic>
        <p:nvPicPr>
          <p:cNvPr id="5" name="Picture 4">
            <a:extLst>
              <a:ext uri="{FF2B5EF4-FFF2-40B4-BE49-F238E27FC236}">
                <a16:creationId xmlns:a16="http://schemas.microsoft.com/office/drawing/2014/main" id="{D43D943A-4AA4-9ABE-1CC7-726F15B7C29C}"/>
              </a:ext>
            </a:extLst>
          </p:cNvPr>
          <p:cNvPicPr>
            <a:picLocks noChangeAspect="1"/>
          </p:cNvPicPr>
          <p:nvPr/>
        </p:nvPicPr>
        <p:blipFill>
          <a:blip r:embed="rId2"/>
          <a:stretch>
            <a:fillRect/>
          </a:stretch>
        </p:blipFill>
        <p:spPr>
          <a:xfrm>
            <a:off x="1905524" y="365125"/>
            <a:ext cx="8380952" cy="895238"/>
          </a:xfrm>
          <a:prstGeom prst="rect">
            <a:avLst/>
          </a:prstGeom>
        </p:spPr>
      </p:pic>
      <p:pic>
        <p:nvPicPr>
          <p:cNvPr id="6" name="Picture 5" descr="A screenshot of a computer screen&#10;&#10;Description automatically generated">
            <a:extLst>
              <a:ext uri="{FF2B5EF4-FFF2-40B4-BE49-F238E27FC236}">
                <a16:creationId xmlns:a16="http://schemas.microsoft.com/office/drawing/2014/main" id="{AA49BCB6-58C0-B0D0-9BB3-2A4C1C01F6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312" y="1344434"/>
            <a:ext cx="11009376" cy="5504688"/>
          </a:xfrm>
          <a:prstGeom prst="rect">
            <a:avLst/>
          </a:prstGeom>
        </p:spPr>
      </p:pic>
    </p:spTree>
    <p:extLst>
      <p:ext uri="{BB962C8B-B14F-4D97-AF65-F5344CB8AC3E}">
        <p14:creationId xmlns:p14="http://schemas.microsoft.com/office/powerpoint/2010/main" val="1946892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91A1A-1801-84FE-87B4-E91584DC15E2}"/>
              </a:ext>
            </a:extLst>
          </p:cNvPr>
          <p:cNvSpPr>
            <a:spLocks noGrp="1"/>
          </p:cNvSpPr>
          <p:nvPr>
            <p:ph type="title"/>
          </p:nvPr>
        </p:nvSpPr>
        <p:spPr>
          <a:xfrm>
            <a:off x="838200" y="365125"/>
            <a:ext cx="4497281" cy="1325563"/>
          </a:xfrm>
        </p:spPr>
        <p:txBody>
          <a:bodyPr>
            <a:normAutofit fontScale="90000"/>
          </a:bodyPr>
          <a:lstStyle/>
          <a:p>
            <a:r>
              <a:rPr lang="en-US" dirty="0"/>
              <a:t>Error when treating </a:t>
            </a:r>
            <a:r>
              <a:rPr lang="el-GR" dirty="0"/>
              <a:t>Δ</a:t>
            </a:r>
            <a:r>
              <a:rPr lang="en-US" dirty="0"/>
              <a:t>mag</a:t>
            </a:r>
            <a:r>
              <a:rPr lang="en-US" baseline="-25000" dirty="0"/>
              <a:t>0</a:t>
            </a:r>
            <a:r>
              <a:rPr lang="en-US" dirty="0"/>
              <a:t> as flat</a:t>
            </a:r>
          </a:p>
        </p:txBody>
      </p:sp>
      <p:sp>
        <p:nvSpPr>
          <p:cNvPr id="4" name="Slide Number Placeholder 3">
            <a:extLst>
              <a:ext uri="{FF2B5EF4-FFF2-40B4-BE49-F238E27FC236}">
                <a16:creationId xmlns:a16="http://schemas.microsoft.com/office/drawing/2014/main" id="{97149B64-9F6E-94B0-7419-EA4869977F2E}"/>
              </a:ext>
            </a:extLst>
          </p:cNvPr>
          <p:cNvSpPr>
            <a:spLocks noGrp="1"/>
          </p:cNvSpPr>
          <p:nvPr>
            <p:ph type="sldNum" sz="quarter" idx="12"/>
          </p:nvPr>
        </p:nvSpPr>
        <p:spPr/>
        <p:txBody>
          <a:bodyPr/>
          <a:lstStyle/>
          <a:p>
            <a:fld id="{B9B094B7-D4FA-4A0F-9249-19BC8422594A}" type="slidenum">
              <a:rPr lang="en-US" smtClean="0"/>
              <a:t>29</a:t>
            </a:fld>
            <a:endParaRPr lang="en-US"/>
          </a:p>
        </p:txBody>
      </p:sp>
      <p:pic>
        <p:nvPicPr>
          <p:cNvPr id="16" name="Content Placeholder 15" descr="A graph of a star&#10;&#10;Description automatically generated">
            <a:extLst>
              <a:ext uri="{FF2B5EF4-FFF2-40B4-BE49-F238E27FC236}">
                <a16:creationId xmlns:a16="http://schemas.microsoft.com/office/drawing/2014/main" id="{CC400B11-3D01-718D-E71F-CD741CAE634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5481" y="1480"/>
            <a:ext cx="6856520" cy="6856520"/>
          </a:xfrm>
        </p:spPr>
      </p:pic>
    </p:spTree>
    <p:extLst>
      <p:ext uri="{BB962C8B-B14F-4D97-AF65-F5344CB8AC3E}">
        <p14:creationId xmlns:p14="http://schemas.microsoft.com/office/powerpoint/2010/main" val="500788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498D1-EDE7-6C97-1DD9-CC6DC746FA14}"/>
              </a:ext>
            </a:extLst>
          </p:cNvPr>
          <p:cNvSpPr>
            <a:spLocks noGrp="1"/>
          </p:cNvSpPr>
          <p:nvPr>
            <p:ph type="title"/>
          </p:nvPr>
        </p:nvSpPr>
        <p:spPr/>
        <p:txBody>
          <a:bodyPr/>
          <a:lstStyle/>
          <a:p>
            <a:r>
              <a:rPr lang="en-US" dirty="0"/>
              <a:t>Exoplanet Orbits</a:t>
            </a:r>
          </a:p>
        </p:txBody>
      </p:sp>
      <p:sp>
        <p:nvSpPr>
          <p:cNvPr id="4" name="Slide Number Placeholder 3">
            <a:extLst>
              <a:ext uri="{FF2B5EF4-FFF2-40B4-BE49-F238E27FC236}">
                <a16:creationId xmlns:a16="http://schemas.microsoft.com/office/drawing/2014/main" id="{1E1EAD30-0DC0-81C6-1ED7-6D26EB9E38E7}"/>
              </a:ext>
            </a:extLst>
          </p:cNvPr>
          <p:cNvSpPr>
            <a:spLocks noGrp="1"/>
          </p:cNvSpPr>
          <p:nvPr>
            <p:ph type="sldNum" sz="quarter" idx="12"/>
          </p:nvPr>
        </p:nvSpPr>
        <p:spPr/>
        <p:txBody>
          <a:bodyPr/>
          <a:lstStyle/>
          <a:p>
            <a:fld id="{B9B094B7-D4FA-4A0F-9249-19BC8422594A}" type="slidenum">
              <a:rPr lang="en-US" smtClean="0"/>
              <a:t>3</a:t>
            </a:fld>
            <a:endParaRPr lang="en-US"/>
          </a:p>
        </p:txBody>
      </p:sp>
      <p:pic>
        <p:nvPicPr>
          <p:cNvPr id="7" name="fig10">
            <a:hlinkClick r:id="" action="ppaction://media"/>
            <a:extLst>
              <a:ext uri="{FF2B5EF4-FFF2-40B4-BE49-F238E27FC236}">
                <a16:creationId xmlns:a16="http://schemas.microsoft.com/office/drawing/2014/main" id="{3DF68D2F-190E-EB50-E9D0-C406730B5B1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6928" t="13050" r="9062" b="9469"/>
          <a:stretch/>
        </p:blipFill>
        <p:spPr>
          <a:xfrm>
            <a:off x="6096000" y="1345708"/>
            <a:ext cx="5766588" cy="5318530"/>
          </a:xfrm>
          <a:prstGeom prst="rect">
            <a:avLst/>
          </a:prstGeom>
        </p:spPr>
      </p:pic>
      <p:pic>
        <p:nvPicPr>
          <p:cNvPr id="6" name="Content Placeholder 5" descr="A diagram of a circle and a sphere&#10;&#10;Description automatically generated">
            <a:extLst>
              <a:ext uri="{FF2B5EF4-FFF2-40B4-BE49-F238E27FC236}">
                <a16:creationId xmlns:a16="http://schemas.microsoft.com/office/drawing/2014/main" id="{5EED48FD-61C7-CBC7-06C1-B7A79F467397}"/>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457200" y="1345708"/>
            <a:ext cx="5346171" cy="53185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8401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91A1A-1801-84FE-87B4-E91584DC15E2}"/>
              </a:ext>
            </a:extLst>
          </p:cNvPr>
          <p:cNvSpPr>
            <a:spLocks noGrp="1"/>
          </p:cNvSpPr>
          <p:nvPr>
            <p:ph type="title"/>
          </p:nvPr>
        </p:nvSpPr>
        <p:spPr>
          <a:xfrm>
            <a:off x="838200" y="365125"/>
            <a:ext cx="4497281" cy="1325563"/>
          </a:xfrm>
        </p:spPr>
        <p:txBody>
          <a:bodyPr>
            <a:normAutofit fontScale="90000"/>
          </a:bodyPr>
          <a:lstStyle/>
          <a:p>
            <a:r>
              <a:rPr lang="en-US" dirty="0"/>
              <a:t>Error when treating </a:t>
            </a:r>
            <a:r>
              <a:rPr lang="el-GR" dirty="0"/>
              <a:t>Δ</a:t>
            </a:r>
            <a:r>
              <a:rPr lang="en-US" dirty="0"/>
              <a:t>mag</a:t>
            </a:r>
            <a:r>
              <a:rPr lang="en-US" baseline="-25000" dirty="0"/>
              <a:t>0</a:t>
            </a:r>
            <a:r>
              <a:rPr lang="en-US" dirty="0"/>
              <a:t> as flat</a:t>
            </a:r>
          </a:p>
        </p:txBody>
      </p:sp>
      <p:sp>
        <p:nvSpPr>
          <p:cNvPr id="4" name="Slide Number Placeholder 3">
            <a:extLst>
              <a:ext uri="{FF2B5EF4-FFF2-40B4-BE49-F238E27FC236}">
                <a16:creationId xmlns:a16="http://schemas.microsoft.com/office/drawing/2014/main" id="{97149B64-9F6E-94B0-7419-EA4869977F2E}"/>
              </a:ext>
            </a:extLst>
          </p:cNvPr>
          <p:cNvSpPr>
            <a:spLocks noGrp="1"/>
          </p:cNvSpPr>
          <p:nvPr>
            <p:ph type="sldNum" sz="quarter" idx="12"/>
          </p:nvPr>
        </p:nvSpPr>
        <p:spPr/>
        <p:txBody>
          <a:bodyPr/>
          <a:lstStyle/>
          <a:p>
            <a:fld id="{B9B094B7-D4FA-4A0F-9249-19BC8422594A}" type="slidenum">
              <a:rPr lang="en-US" smtClean="0"/>
              <a:t>30</a:t>
            </a:fld>
            <a:endParaRPr lang="en-US"/>
          </a:p>
        </p:txBody>
      </p:sp>
      <p:pic>
        <p:nvPicPr>
          <p:cNvPr id="5" name="Picture 4" descr="A chart with colorful dots&#10;&#10;Description automatically generated">
            <a:extLst>
              <a:ext uri="{FF2B5EF4-FFF2-40B4-BE49-F238E27FC236}">
                <a16:creationId xmlns:a16="http://schemas.microsoft.com/office/drawing/2014/main" id="{D1029CA5-E35E-F542-A8E0-97C21E1737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18661734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3C035-3E62-66CF-4A79-43287F7613C0}"/>
              </a:ext>
            </a:extLst>
          </p:cNvPr>
          <p:cNvSpPr>
            <a:spLocks noGrp="1"/>
          </p:cNvSpPr>
          <p:nvPr>
            <p:ph type="title"/>
          </p:nvPr>
        </p:nvSpPr>
        <p:spPr>
          <a:xfrm>
            <a:off x="838200" y="365125"/>
            <a:ext cx="4211646" cy="1325563"/>
          </a:xfrm>
        </p:spPr>
        <p:txBody>
          <a:bodyPr/>
          <a:lstStyle/>
          <a:p>
            <a:r>
              <a:rPr lang="en-US" dirty="0"/>
              <a:t>Observation Time</a:t>
            </a:r>
          </a:p>
        </p:txBody>
      </p:sp>
      <p:sp>
        <p:nvSpPr>
          <p:cNvPr id="4" name="Slide Number Placeholder 3">
            <a:extLst>
              <a:ext uri="{FF2B5EF4-FFF2-40B4-BE49-F238E27FC236}">
                <a16:creationId xmlns:a16="http://schemas.microsoft.com/office/drawing/2014/main" id="{71718DC8-5245-4D03-FFA8-16E83B34B76F}"/>
              </a:ext>
            </a:extLst>
          </p:cNvPr>
          <p:cNvSpPr>
            <a:spLocks noGrp="1"/>
          </p:cNvSpPr>
          <p:nvPr>
            <p:ph type="sldNum" sz="quarter" idx="12"/>
          </p:nvPr>
        </p:nvSpPr>
        <p:spPr/>
        <p:txBody>
          <a:bodyPr/>
          <a:lstStyle/>
          <a:p>
            <a:fld id="{B9B094B7-D4FA-4A0F-9249-19BC8422594A}" type="slidenum">
              <a:rPr lang="en-US" smtClean="0"/>
              <a:t>31</a:t>
            </a:fld>
            <a:endParaRPr lang="en-US"/>
          </a:p>
        </p:txBody>
      </p:sp>
      <p:sp>
        <p:nvSpPr>
          <p:cNvPr id="8" name="Content Placeholder 2">
            <a:extLst>
              <a:ext uri="{FF2B5EF4-FFF2-40B4-BE49-F238E27FC236}">
                <a16:creationId xmlns:a16="http://schemas.microsoft.com/office/drawing/2014/main" id="{82E24A94-215E-34B7-68A0-EBFBB0747987}"/>
              </a:ext>
            </a:extLst>
          </p:cNvPr>
          <p:cNvSpPr txBox="1">
            <a:spLocks/>
          </p:cNvSpPr>
          <p:nvPr/>
        </p:nvSpPr>
        <p:spPr>
          <a:xfrm>
            <a:off x="838201" y="1825624"/>
            <a:ext cx="4211646" cy="48467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Zodiacal light is a function of observation time</a:t>
            </a:r>
          </a:p>
          <a:p>
            <a:r>
              <a:rPr lang="en-US" dirty="0"/>
              <a:t>Fitted orbits are a function of observation time</a:t>
            </a:r>
          </a:p>
        </p:txBody>
      </p:sp>
      <p:pic>
        <p:nvPicPr>
          <p:cNvPr id="11" name="Picture 10" descr="A screenshot of a computer screen&#10;&#10;Description automatically generated">
            <a:extLst>
              <a:ext uri="{FF2B5EF4-FFF2-40B4-BE49-F238E27FC236}">
                <a16:creationId xmlns:a16="http://schemas.microsoft.com/office/drawing/2014/main" id="{0C053760-8EF3-407C-28B2-205DDAF3E308}"/>
              </a:ext>
            </a:extLst>
          </p:cNvPr>
          <p:cNvPicPr>
            <a:picLocks noChangeAspect="1"/>
          </p:cNvPicPr>
          <p:nvPr/>
        </p:nvPicPr>
        <p:blipFill rotWithShape="1">
          <a:blip r:embed="rId2">
            <a:extLst>
              <a:ext uri="{28A0092B-C50C-407E-A947-70E740481C1C}">
                <a14:useLocalDpi xmlns:a14="http://schemas.microsoft.com/office/drawing/2010/main" val="0"/>
              </a:ext>
            </a:extLst>
          </a:blip>
          <a:srcRect l="2854" t="9928" r="48199"/>
          <a:stretch/>
        </p:blipFill>
        <p:spPr>
          <a:xfrm>
            <a:off x="1313128" y="3856831"/>
            <a:ext cx="3261790" cy="3001169"/>
          </a:xfrm>
          <a:prstGeom prst="rect">
            <a:avLst/>
          </a:prstGeom>
        </p:spPr>
      </p:pic>
      <p:pic>
        <p:nvPicPr>
          <p:cNvPr id="15" name="Content Placeholder 14" descr="A screenshot of a computer screen&#10;&#10;Description automatically generated">
            <a:extLst>
              <a:ext uri="{FF2B5EF4-FFF2-40B4-BE49-F238E27FC236}">
                <a16:creationId xmlns:a16="http://schemas.microsoft.com/office/drawing/2014/main" id="{6C50ADE2-C03D-EDC7-086F-8E71FE45512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5795" t="9050" r="5778" b="6078"/>
          <a:stretch/>
        </p:blipFill>
        <p:spPr>
          <a:xfrm>
            <a:off x="5058497" y="-1"/>
            <a:ext cx="7133503" cy="6846801"/>
          </a:xfrm>
        </p:spPr>
      </p:pic>
    </p:spTree>
    <p:extLst>
      <p:ext uri="{BB962C8B-B14F-4D97-AF65-F5344CB8AC3E}">
        <p14:creationId xmlns:p14="http://schemas.microsoft.com/office/powerpoint/2010/main" val="1707802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37726-ED00-BC30-729E-8F31345679EE}"/>
              </a:ext>
            </a:extLst>
          </p:cNvPr>
          <p:cNvSpPr>
            <a:spLocks noGrp="1"/>
          </p:cNvSpPr>
          <p:nvPr>
            <p:ph type="title"/>
          </p:nvPr>
        </p:nvSpPr>
        <p:spPr/>
        <p:txBody>
          <a:bodyPr/>
          <a:lstStyle/>
          <a:p>
            <a:r>
              <a:rPr lang="en-US" dirty="0"/>
              <a:t>Probability of Detection</a:t>
            </a:r>
          </a:p>
        </p:txBody>
      </p:sp>
      <p:sp>
        <p:nvSpPr>
          <p:cNvPr id="4" name="Slide Number Placeholder 3">
            <a:extLst>
              <a:ext uri="{FF2B5EF4-FFF2-40B4-BE49-F238E27FC236}">
                <a16:creationId xmlns:a16="http://schemas.microsoft.com/office/drawing/2014/main" id="{2CAA89DF-3465-E11C-80E2-39F1AE994B09}"/>
              </a:ext>
            </a:extLst>
          </p:cNvPr>
          <p:cNvSpPr>
            <a:spLocks noGrp="1"/>
          </p:cNvSpPr>
          <p:nvPr>
            <p:ph type="sldNum" sz="quarter" idx="12"/>
          </p:nvPr>
        </p:nvSpPr>
        <p:spPr/>
        <p:txBody>
          <a:bodyPr/>
          <a:lstStyle/>
          <a:p>
            <a:fld id="{B9B094B7-D4FA-4A0F-9249-19BC8422594A}" type="slidenum">
              <a:rPr lang="en-US" smtClean="0"/>
              <a:t>32</a:t>
            </a:fld>
            <a:endParaRPr lang="en-US"/>
          </a:p>
        </p:txBody>
      </p:sp>
      <p:pic>
        <p:nvPicPr>
          <p:cNvPr id="8" name="Content Placeholder 7" descr="A screenshot of a computer screen&#10;&#10;Description automatically generated">
            <a:extLst>
              <a:ext uri="{FF2B5EF4-FFF2-40B4-BE49-F238E27FC236}">
                <a16:creationId xmlns:a16="http://schemas.microsoft.com/office/drawing/2014/main" id="{46E515B5-ABB8-839A-AE29-AE72F8C7198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507557"/>
            <a:ext cx="12192000" cy="4876799"/>
          </a:xfrm>
        </p:spPr>
      </p:pic>
    </p:spTree>
    <p:extLst>
      <p:ext uri="{BB962C8B-B14F-4D97-AF65-F5344CB8AC3E}">
        <p14:creationId xmlns:p14="http://schemas.microsoft.com/office/powerpoint/2010/main" val="14707804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5E512-BFC6-37F4-DD28-080C27494353}"/>
              </a:ext>
            </a:extLst>
          </p:cNvPr>
          <p:cNvSpPr>
            <a:spLocks noGrp="1"/>
          </p:cNvSpPr>
          <p:nvPr>
            <p:ph type="title"/>
          </p:nvPr>
        </p:nvSpPr>
        <p:spPr/>
        <p:txBody>
          <a:bodyPr/>
          <a:lstStyle/>
          <a:p>
            <a:r>
              <a:rPr lang="en-US" dirty="0"/>
              <a:t>Metric Failures</a:t>
            </a:r>
          </a:p>
        </p:txBody>
      </p:sp>
      <p:sp>
        <p:nvSpPr>
          <p:cNvPr id="4" name="Slide Number Placeholder 3">
            <a:extLst>
              <a:ext uri="{FF2B5EF4-FFF2-40B4-BE49-F238E27FC236}">
                <a16:creationId xmlns:a16="http://schemas.microsoft.com/office/drawing/2014/main" id="{D73F30DC-9D18-85ED-0571-609C9B46FFB1}"/>
              </a:ext>
            </a:extLst>
          </p:cNvPr>
          <p:cNvSpPr>
            <a:spLocks noGrp="1"/>
          </p:cNvSpPr>
          <p:nvPr>
            <p:ph type="sldNum" sz="quarter" idx="12"/>
          </p:nvPr>
        </p:nvSpPr>
        <p:spPr/>
        <p:txBody>
          <a:bodyPr/>
          <a:lstStyle/>
          <a:p>
            <a:fld id="{B9B094B7-D4FA-4A0F-9249-19BC8422594A}" type="slidenum">
              <a:rPr lang="en-US" smtClean="0"/>
              <a:t>33</a:t>
            </a:fld>
            <a:endParaRPr lang="en-US"/>
          </a:p>
        </p:txBody>
      </p:sp>
      <p:pic>
        <p:nvPicPr>
          <p:cNvPr id="8" name="Content Placeholder 7" descr="A screenshot of a computer screen&#10;&#10;Description automatically generated">
            <a:extLst>
              <a:ext uri="{FF2B5EF4-FFF2-40B4-BE49-F238E27FC236}">
                <a16:creationId xmlns:a16="http://schemas.microsoft.com/office/drawing/2014/main" id="{00B7C564-70D4-D9E2-EA02-08465FE9611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507557"/>
            <a:ext cx="12064753" cy="4876799"/>
          </a:xfrm>
        </p:spPr>
      </p:pic>
    </p:spTree>
    <p:extLst>
      <p:ext uri="{BB962C8B-B14F-4D97-AF65-F5344CB8AC3E}">
        <p14:creationId xmlns:p14="http://schemas.microsoft.com/office/powerpoint/2010/main" val="25477923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6AAB3-44FC-D919-2592-9958BDB502DF}"/>
              </a:ext>
            </a:extLst>
          </p:cNvPr>
          <p:cNvSpPr>
            <a:spLocks noGrp="1"/>
          </p:cNvSpPr>
          <p:nvPr>
            <p:ph type="title"/>
          </p:nvPr>
        </p:nvSpPr>
        <p:spPr/>
        <p:txBody>
          <a:bodyPr/>
          <a:lstStyle/>
          <a:p>
            <a:r>
              <a:rPr lang="en-US" dirty="0"/>
              <a:t>Validation</a:t>
            </a:r>
          </a:p>
        </p:txBody>
      </p:sp>
      <p:sp>
        <p:nvSpPr>
          <p:cNvPr id="3" name="Text Placeholder 2">
            <a:extLst>
              <a:ext uri="{FF2B5EF4-FFF2-40B4-BE49-F238E27FC236}">
                <a16:creationId xmlns:a16="http://schemas.microsoft.com/office/drawing/2014/main" id="{350EBBFD-FA13-8114-FD22-AA0F6D9E363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ADE4BE0-6D3B-C5FC-F2B4-CD01242183BF}"/>
              </a:ext>
            </a:extLst>
          </p:cNvPr>
          <p:cNvSpPr>
            <a:spLocks noGrp="1"/>
          </p:cNvSpPr>
          <p:nvPr>
            <p:ph type="sldNum" sz="quarter" idx="12"/>
          </p:nvPr>
        </p:nvSpPr>
        <p:spPr/>
        <p:txBody>
          <a:bodyPr/>
          <a:lstStyle/>
          <a:p>
            <a:fld id="{B9B094B7-D4FA-4A0F-9249-19BC8422594A}" type="slidenum">
              <a:rPr lang="en-US" smtClean="0"/>
              <a:t>34</a:t>
            </a:fld>
            <a:endParaRPr lang="en-US"/>
          </a:p>
        </p:txBody>
      </p:sp>
    </p:spTree>
    <p:extLst>
      <p:ext uri="{BB962C8B-B14F-4D97-AF65-F5344CB8AC3E}">
        <p14:creationId xmlns:p14="http://schemas.microsoft.com/office/powerpoint/2010/main" val="5058457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B9F-75A9-EDC9-E5EB-F8B2C93C2DD2}"/>
              </a:ext>
            </a:extLst>
          </p:cNvPr>
          <p:cNvSpPr>
            <a:spLocks noGrp="1"/>
          </p:cNvSpPr>
          <p:nvPr>
            <p:ph type="title"/>
          </p:nvPr>
        </p:nvSpPr>
        <p:spPr/>
        <p:txBody>
          <a:bodyPr/>
          <a:lstStyle/>
          <a:p>
            <a:r>
              <a:rPr lang="en-US" dirty="0" err="1"/>
              <a:t>RVtoImaging</a:t>
            </a:r>
            <a:endParaRPr lang="en-US" dirty="0"/>
          </a:p>
        </p:txBody>
      </p:sp>
      <p:sp>
        <p:nvSpPr>
          <p:cNvPr id="4" name="Slide Number Placeholder 3">
            <a:extLst>
              <a:ext uri="{FF2B5EF4-FFF2-40B4-BE49-F238E27FC236}">
                <a16:creationId xmlns:a16="http://schemas.microsoft.com/office/drawing/2014/main" id="{3820A469-7683-337C-E326-3051818DC0B6}"/>
              </a:ext>
            </a:extLst>
          </p:cNvPr>
          <p:cNvSpPr>
            <a:spLocks noGrp="1"/>
          </p:cNvSpPr>
          <p:nvPr>
            <p:ph type="sldNum" sz="quarter" idx="12"/>
          </p:nvPr>
        </p:nvSpPr>
        <p:spPr/>
        <p:txBody>
          <a:bodyPr/>
          <a:lstStyle/>
          <a:p>
            <a:fld id="{B9B094B7-D4FA-4A0F-9249-19BC8422594A}" type="slidenum">
              <a:rPr lang="en-US" smtClean="0"/>
              <a:t>35</a:t>
            </a:fld>
            <a:endParaRPr lang="en-US"/>
          </a:p>
        </p:txBody>
      </p:sp>
      <p:sp>
        <p:nvSpPr>
          <p:cNvPr id="7" name="Content Placeholder 2">
            <a:extLst>
              <a:ext uri="{FF2B5EF4-FFF2-40B4-BE49-F238E27FC236}">
                <a16:creationId xmlns:a16="http://schemas.microsoft.com/office/drawing/2014/main" id="{0B6A4B82-497A-74C4-ADE3-756101F3BED3}"/>
              </a:ext>
            </a:extLst>
          </p:cNvPr>
          <p:cNvSpPr txBox="1">
            <a:spLocks/>
          </p:cNvSpPr>
          <p:nvPr/>
        </p:nvSpPr>
        <p:spPr>
          <a:xfrm>
            <a:off x="838201" y="1825624"/>
            <a:ext cx="4016338" cy="48467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Full simulation of radial velocity generation and fitting</a:t>
            </a:r>
          </a:p>
          <a:p>
            <a:r>
              <a:rPr lang="en-US" dirty="0"/>
              <a:t>Probability of detection calculations</a:t>
            </a:r>
          </a:p>
          <a:p>
            <a:r>
              <a:rPr lang="en-US" dirty="0"/>
              <a:t>Scheduling</a:t>
            </a:r>
          </a:p>
          <a:p>
            <a:r>
              <a:rPr lang="en-US" dirty="0"/>
              <a:t>Observation simulation</a:t>
            </a:r>
          </a:p>
        </p:txBody>
      </p:sp>
      <p:pic>
        <p:nvPicPr>
          <p:cNvPr id="11" name="Picture 10" descr="A diagram of a system&#10;&#10;Description automatically generated">
            <a:extLst>
              <a:ext uri="{FF2B5EF4-FFF2-40B4-BE49-F238E27FC236}">
                <a16:creationId xmlns:a16="http://schemas.microsoft.com/office/drawing/2014/main" id="{7A842B77-1943-1C97-3256-A490111FEE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5540" y="0"/>
            <a:ext cx="6842827" cy="6858000"/>
          </a:xfrm>
          <a:prstGeom prst="rect">
            <a:avLst/>
          </a:prstGeom>
        </p:spPr>
      </p:pic>
    </p:spTree>
    <p:extLst>
      <p:ext uri="{BB962C8B-B14F-4D97-AF65-F5344CB8AC3E}">
        <p14:creationId xmlns:p14="http://schemas.microsoft.com/office/powerpoint/2010/main" val="34677132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59E63-14BD-6D59-8E2C-8F8B8AF79900}"/>
              </a:ext>
            </a:extLst>
          </p:cNvPr>
          <p:cNvSpPr>
            <a:spLocks noGrp="1"/>
          </p:cNvSpPr>
          <p:nvPr>
            <p:ph type="title"/>
          </p:nvPr>
        </p:nvSpPr>
        <p:spPr>
          <a:xfrm>
            <a:off x="838200" y="365125"/>
            <a:ext cx="5257800" cy="1325563"/>
          </a:xfrm>
        </p:spPr>
        <p:txBody>
          <a:bodyPr/>
          <a:lstStyle/>
          <a:p>
            <a:r>
              <a:rPr lang="en-US" dirty="0"/>
              <a:t>Multi-planet</a:t>
            </a:r>
            <a:br>
              <a:rPr lang="en-US" dirty="0"/>
            </a:br>
            <a:r>
              <a:rPr lang="en-US" dirty="0"/>
              <a:t>systems</a:t>
            </a:r>
          </a:p>
        </p:txBody>
      </p:sp>
      <p:sp>
        <p:nvSpPr>
          <p:cNvPr id="4" name="Slide Number Placeholder 3">
            <a:extLst>
              <a:ext uri="{FF2B5EF4-FFF2-40B4-BE49-F238E27FC236}">
                <a16:creationId xmlns:a16="http://schemas.microsoft.com/office/drawing/2014/main" id="{E8E99C68-4FC5-4DA2-26B4-57B4BEC72363}"/>
              </a:ext>
            </a:extLst>
          </p:cNvPr>
          <p:cNvSpPr>
            <a:spLocks noGrp="1"/>
          </p:cNvSpPr>
          <p:nvPr>
            <p:ph type="sldNum" sz="quarter" idx="12"/>
          </p:nvPr>
        </p:nvSpPr>
        <p:spPr/>
        <p:txBody>
          <a:bodyPr/>
          <a:lstStyle/>
          <a:p>
            <a:fld id="{B9B094B7-D4FA-4A0F-9249-19BC8422594A}" type="slidenum">
              <a:rPr lang="en-US" smtClean="0"/>
              <a:t>36</a:t>
            </a:fld>
            <a:endParaRPr lang="en-US"/>
          </a:p>
        </p:txBody>
      </p:sp>
      <p:pic>
        <p:nvPicPr>
          <p:cNvPr id="10" name="fig6">
            <a:hlinkClick r:id="" action="ppaction://media"/>
            <a:extLst>
              <a:ext uri="{FF2B5EF4-FFF2-40B4-BE49-F238E27FC236}">
                <a16:creationId xmlns:a16="http://schemas.microsoft.com/office/drawing/2014/main" id="{3F1141FB-20F5-F901-F2A4-FD2D22C38DC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346441" y="0"/>
            <a:ext cx="6845559" cy="6845561"/>
          </a:xfrm>
        </p:spPr>
      </p:pic>
    </p:spTree>
    <p:extLst>
      <p:ext uri="{BB962C8B-B14F-4D97-AF65-F5344CB8AC3E}">
        <p14:creationId xmlns:p14="http://schemas.microsoft.com/office/powerpoint/2010/main" val="3933160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8A8337B-EB85-F2A8-60B4-04CF5A80BEFC}"/>
              </a:ext>
            </a:extLst>
          </p:cNvPr>
          <p:cNvSpPr txBox="1">
            <a:spLocks/>
          </p:cNvSpPr>
          <p:nvPr/>
        </p:nvSpPr>
        <p:spPr>
          <a:xfrm>
            <a:off x="838200" y="365125"/>
            <a:ext cx="4941815" cy="20592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Multi-planet fitting and orbit construction</a:t>
            </a:r>
          </a:p>
        </p:txBody>
      </p:sp>
      <p:sp>
        <p:nvSpPr>
          <p:cNvPr id="4" name="Slide Number Placeholder 3">
            <a:extLst>
              <a:ext uri="{FF2B5EF4-FFF2-40B4-BE49-F238E27FC236}">
                <a16:creationId xmlns:a16="http://schemas.microsoft.com/office/drawing/2014/main" id="{E3DF2BFB-16A2-38F5-4F00-4D35BB52B4D6}"/>
              </a:ext>
            </a:extLst>
          </p:cNvPr>
          <p:cNvSpPr>
            <a:spLocks noGrp="1"/>
          </p:cNvSpPr>
          <p:nvPr>
            <p:ph type="sldNum" sz="quarter" idx="12"/>
          </p:nvPr>
        </p:nvSpPr>
        <p:spPr/>
        <p:txBody>
          <a:bodyPr/>
          <a:lstStyle/>
          <a:p>
            <a:fld id="{B9B094B7-D4FA-4A0F-9249-19BC8422594A}" type="slidenum">
              <a:rPr lang="en-US" smtClean="0"/>
              <a:t>37</a:t>
            </a:fld>
            <a:endParaRPr lang="en-US"/>
          </a:p>
        </p:txBody>
      </p:sp>
      <p:sp>
        <p:nvSpPr>
          <p:cNvPr id="9" name="TextBox 8">
            <a:extLst>
              <a:ext uri="{FF2B5EF4-FFF2-40B4-BE49-F238E27FC236}">
                <a16:creationId xmlns:a16="http://schemas.microsoft.com/office/drawing/2014/main" id="{8052E35D-58DA-B181-8CA2-CD3B4CE20C9A}"/>
              </a:ext>
            </a:extLst>
          </p:cNvPr>
          <p:cNvSpPr txBox="1"/>
          <p:nvPr/>
        </p:nvSpPr>
        <p:spPr>
          <a:xfrm>
            <a:off x="228600" y="5380672"/>
            <a:ext cx="5116601" cy="1477328"/>
          </a:xfrm>
          <a:prstGeom prst="rect">
            <a:avLst/>
          </a:prstGeom>
          <a:noFill/>
        </p:spPr>
        <p:txBody>
          <a:bodyPr wrap="square">
            <a:spAutoFit/>
          </a:bodyPr>
          <a:lstStyle/>
          <a:p>
            <a:pPr marL="514350" indent="-514350">
              <a:spcBef>
                <a:spcPts val="0"/>
              </a:spcBef>
              <a:spcAft>
                <a:spcPts val="0"/>
              </a:spcAft>
              <a:buFont typeface="+mj-lt"/>
              <a:buAutoNum type="arabicPeriod"/>
            </a:pPr>
            <a:r>
              <a:rPr lang="en-US" dirty="0">
                <a:effectLst/>
              </a:rPr>
              <a:t>Rosenthal, L. J. </a:t>
            </a:r>
            <a:r>
              <a:rPr lang="en-US" i="1" dirty="0">
                <a:effectLst/>
              </a:rPr>
              <a:t>et al.</a:t>
            </a:r>
            <a:r>
              <a:rPr lang="en-US" dirty="0">
                <a:effectLst/>
              </a:rPr>
              <a:t> The California Legacy Survey. I. A Catalog of 178 Planets from Precision Radial Velocity Monitoring of 719 Nearby Stars over Three Decades. </a:t>
            </a:r>
            <a:r>
              <a:rPr lang="en-US" i="1" dirty="0" err="1">
                <a:effectLst/>
              </a:rPr>
              <a:t>ApJS</a:t>
            </a:r>
            <a:r>
              <a:rPr lang="en-US" dirty="0">
                <a:effectLst/>
              </a:rPr>
              <a:t> </a:t>
            </a:r>
            <a:r>
              <a:rPr lang="en-US" b="1" dirty="0">
                <a:effectLst/>
              </a:rPr>
              <a:t>255</a:t>
            </a:r>
            <a:r>
              <a:rPr lang="en-US" dirty="0">
                <a:effectLst/>
              </a:rPr>
              <a:t>, 8 (2021).</a:t>
            </a:r>
          </a:p>
        </p:txBody>
      </p:sp>
      <p:pic>
        <p:nvPicPr>
          <p:cNvPr id="7" name="fig7">
            <a:hlinkClick r:id="" action="ppaction://media"/>
            <a:extLst>
              <a:ext uri="{FF2B5EF4-FFF2-40B4-BE49-F238E27FC236}">
                <a16:creationId xmlns:a16="http://schemas.microsoft.com/office/drawing/2014/main" id="{7EAE577C-A04E-EBBA-DFB0-7A9CCBB384C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345201" y="-1"/>
            <a:ext cx="6846799" cy="6846801"/>
          </a:xfrm>
        </p:spPr>
      </p:pic>
    </p:spTree>
    <p:extLst>
      <p:ext uri="{BB962C8B-B14F-4D97-AF65-F5344CB8AC3E}">
        <p14:creationId xmlns:p14="http://schemas.microsoft.com/office/powerpoint/2010/main" val="427165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0DBAA-0996-D5AE-5FDC-390613F0B6D4}"/>
              </a:ext>
            </a:extLst>
          </p:cNvPr>
          <p:cNvSpPr>
            <a:spLocks noGrp="1"/>
          </p:cNvSpPr>
          <p:nvPr>
            <p:ph type="title"/>
          </p:nvPr>
        </p:nvSpPr>
        <p:spPr/>
        <p:txBody>
          <a:bodyPr/>
          <a:lstStyle/>
          <a:p>
            <a:r>
              <a:rPr lang="en-US" dirty="0"/>
              <a:t>Probability of detection values</a:t>
            </a:r>
          </a:p>
        </p:txBody>
      </p:sp>
      <p:sp>
        <p:nvSpPr>
          <p:cNvPr id="4" name="Slide Number Placeholder 3">
            <a:extLst>
              <a:ext uri="{FF2B5EF4-FFF2-40B4-BE49-F238E27FC236}">
                <a16:creationId xmlns:a16="http://schemas.microsoft.com/office/drawing/2014/main" id="{0B054674-F568-4C78-382F-C2CFB6569225}"/>
              </a:ext>
            </a:extLst>
          </p:cNvPr>
          <p:cNvSpPr>
            <a:spLocks noGrp="1"/>
          </p:cNvSpPr>
          <p:nvPr>
            <p:ph type="sldNum" sz="quarter" idx="12"/>
          </p:nvPr>
        </p:nvSpPr>
        <p:spPr/>
        <p:txBody>
          <a:bodyPr/>
          <a:lstStyle/>
          <a:p>
            <a:fld id="{B9B094B7-D4FA-4A0F-9249-19BC8422594A}" type="slidenum">
              <a:rPr lang="en-US" smtClean="0"/>
              <a:t>38</a:t>
            </a:fld>
            <a:endParaRPr lang="en-US"/>
          </a:p>
        </p:txBody>
      </p:sp>
      <p:pic>
        <p:nvPicPr>
          <p:cNvPr id="9" name="Content Placeholder 8" descr="A screen shot of a computer screen&#10;&#10;Description automatically generated">
            <a:extLst>
              <a:ext uri="{FF2B5EF4-FFF2-40B4-BE49-F238E27FC236}">
                <a16:creationId xmlns:a16="http://schemas.microsoft.com/office/drawing/2014/main" id="{B2ABFC98-BBD5-84AE-B882-988DEA11DB9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 b="53740"/>
          <a:stretch/>
        </p:blipFill>
        <p:spPr>
          <a:xfrm>
            <a:off x="80918" y="1212139"/>
            <a:ext cx="6086103" cy="5118812"/>
          </a:xfrm>
        </p:spPr>
      </p:pic>
      <p:pic>
        <p:nvPicPr>
          <p:cNvPr id="10" name="Content Placeholder 8" descr="A screen shot of a computer screen&#10;&#10;Description automatically generated">
            <a:extLst>
              <a:ext uri="{FF2B5EF4-FFF2-40B4-BE49-F238E27FC236}">
                <a16:creationId xmlns:a16="http://schemas.microsoft.com/office/drawing/2014/main" id="{BF13BC45-F603-F12E-8756-46AEF978B284}"/>
              </a:ext>
            </a:extLst>
          </p:cNvPr>
          <p:cNvPicPr>
            <a:picLocks noChangeAspect="1"/>
          </p:cNvPicPr>
          <p:nvPr/>
        </p:nvPicPr>
        <p:blipFill rotWithShape="1">
          <a:blip r:embed="rId3">
            <a:extLst>
              <a:ext uri="{28A0092B-C50C-407E-A947-70E740481C1C}">
                <a14:useLocalDpi xmlns:a14="http://schemas.microsoft.com/office/drawing/2010/main" val="0"/>
              </a:ext>
            </a:extLst>
          </a:blip>
          <a:srcRect t="48914"/>
          <a:stretch/>
        </p:blipFill>
        <p:spPr>
          <a:xfrm>
            <a:off x="6408658" y="1495425"/>
            <a:ext cx="5773446" cy="5362575"/>
          </a:xfrm>
          <a:prstGeom prst="rect">
            <a:avLst/>
          </a:prstGeom>
        </p:spPr>
      </p:pic>
    </p:spTree>
    <p:extLst>
      <p:ext uri="{BB962C8B-B14F-4D97-AF65-F5344CB8AC3E}">
        <p14:creationId xmlns:p14="http://schemas.microsoft.com/office/powerpoint/2010/main" val="28323161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FC44B-FE21-A048-B01D-FAD9B7CB778E}"/>
              </a:ext>
            </a:extLst>
          </p:cNvPr>
          <p:cNvSpPr>
            <a:spLocks noGrp="1"/>
          </p:cNvSpPr>
          <p:nvPr>
            <p:ph type="title"/>
          </p:nvPr>
        </p:nvSpPr>
        <p:spPr/>
        <p:txBody>
          <a:bodyPr/>
          <a:lstStyle/>
          <a:p>
            <a:r>
              <a:rPr lang="en-US" dirty="0"/>
              <a:t>Scheduling goals</a:t>
            </a:r>
          </a:p>
        </p:txBody>
      </p:sp>
      <p:sp>
        <p:nvSpPr>
          <p:cNvPr id="3" name="Content Placeholder 2">
            <a:extLst>
              <a:ext uri="{FF2B5EF4-FFF2-40B4-BE49-F238E27FC236}">
                <a16:creationId xmlns:a16="http://schemas.microsoft.com/office/drawing/2014/main" id="{EBD9A8FA-E8F4-27D9-38D9-FACA3B8FCE85}"/>
              </a:ext>
            </a:extLst>
          </p:cNvPr>
          <p:cNvSpPr>
            <a:spLocks noGrp="1"/>
          </p:cNvSpPr>
          <p:nvPr>
            <p:ph idx="1"/>
          </p:nvPr>
        </p:nvSpPr>
        <p:spPr>
          <a:xfrm>
            <a:off x="838200" y="1825625"/>
            <a:ext cx="4604150" cy="4351338"/>
          </a:xfrm>
        </p:spPr>
        <p:txBody>
          <a:bodyPr/>
          <a:lstStyle/>
          <a:p>
            <a:r>
              <a:rPr lang="en-US" dirty="0"/>
              <a:t>Three well-spaced detections to understand orbit before spectral characterization</a:t>
            </a:r>
          </a:p>
          <a:p>
            <a:r>
              <a:rPr lang="en-US" dirty="0"/>
              <a:t>Only considering initial part of mission</a:t>
            </a:r>
          </a:p>
          <a:p>
            <a:endParaRPr lang="en-US" dirty="0"/>
          </a:p>
        </p:txBody>
      </p:sp>
      <p:sp>
        <p:nvSpPr>
          <p:cNvPr id="4" name="Slide Number Placeholder 3">
            <a:extLst>
              <a:ext uri="{FF2B5EF4-FFF2-40B4-BE49-F238E27FC236}">
                <a16:creationId xmlns:a16="http://schemas.microsoft.com/office/drawing/2014/main" id="{3B6100CB-F118-9A14-9486-FD52E0F8BCD9}"/>
              </a:ext>
            </a:extLst>
          </p:cNvPr>
          <p:cNvSpPr>
            <a:spLocks noGrp="1"/>
          </p:cNvSpPr>
          <p:nvPr>
            <p:ph type="sldNum" sz="quarter" idx="12"/>
          </p:nvPr>
        </p:nvSpPr>
        <p:spPr/>
        <p:txBody>
          <a:bodyPr/>
          <a:lstStyle/>
          <a:p>
            <a:fld id="{B9B094B7-D4FA-4A0F-9249-19BC8422594A}" type="slidenum">
              <a:rPr lang="en-US" smtClean="0"/>
              <a:t>39</a:t>
            </a:fld>
            <a:endParaRPr lang="en-US"/>
          </a:p>
        </p:txBody>
      </p:sp>
      <p:pic>
        <p:nvPicPr>
          <p:cNvPr id="6" name="Picture 5">
            <a:extLst>
              <a:ext uri="{FF2B5EF4-FFF2-40B4-BE49-F238E27FC236}">
                <a16:creationId xmlns:a16="http://schemas.microsoft.com/office/drawing/2014/main" id="{DB3DADD5-4EC3-6B90-44A0-6C0613D9FBBB}"/>
              </a:ext>
            </a:extLst>
          </p:cNvPr>
          <p:cNvPicPr>
            <a:picLocks noChangeAspect="1"/>
          </p:cNvPicPr>
          <p:nvPr/>
        </p:nvPicPr>
        <p:blipFill>
          <a:blip r:embed="rId2"/>
          <a:stretch>
            <a:fillRect/>
          </a:stretch>
        </p:blipFill>
        <p:spPr>
          <a:xfrm>
            <a:off x="5442350" y="956647"/>
            <a:ext cx="6749650" cy="4944706"/>
          </a:xfrm>
          <a:prstGeom prst="rect">
            <a:avLst/>
          </a:prstGeom>
        </p:spPr>
      </p:pic>
      <p:sp>
        <p:nvSpPr>
          <p:cNvPr id="7" name="TextBox 6">
            <a:extLst>
              <a:ext uri="{FF2B5EF4-FFF2-40B4-BE49-F238E27FC236}">
                <a16:creationId xmlns:a16="http://schemas.microsoft.com/office/drawing/2014/main" id="{C91A2D95-0032-3C7B-1223-8F5B719B858D}"/>
              </a:ext>
            </a:extLst>
          </p:cNvPr>
          <p:cNvSpPr txBox="1"/>
          <p:nvPr/>
        </p:nvSpPr>
        <p:spPr>
          <a:xfrm>
            <a:off x="5890334" y="6017907"/>
            <a:ext cx="6098958" cy="646331"/>
          </a:xfrm>
          <a:prstGeom prst="rect">
            <a:avLst/>
          </a:prstGeom>
          <a:noFill/>
        </p:spPr>
        <p:txBody>
          <a:bodyPr wrap="square">
            <a:spAutoFit/>
          </a:bodyPr>
          <a:lstStyle/>
          <a:p>
            <a:pPr>
              <a:spcBef>
                <a:spcPts val="0"/>
              </a:spcBef>
              <a:spcAft>
                <a:spcPts val="0"/>
              </a:spcAft>
            </a:pPr>
            <a:r>
              <a:rPr lang="en-US" dirty="0">
                <a:effectLst/>
              </a:rPr>
              <a:t>The LUVOIR Team. The LUVOIR Mission Concept Study Final Report. (2019).</a:t>
            </a:r>
          </a:p>
        </p:txBody>
      </p:sp>
    </p:spTree>
    <p:extLst>
      <p:ext uri="{BB962C8B-B14F-4D97-AF65-F5344CB8AC3E}">
        <p14:creationId xmlns:p14="http://schemas.microsoft.com/office/powerpoint/2010/main" val="319096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32E36-4C19-DFB9-593F-D59E009F8EBC}"/>
              </a:ext>
            </a:extLst>
          </p:cNvPr>
          <p:cNvSpPr>
            <a:spLocks noGrp="1"/>
          </p:cNvSpPr>
          <p:nvPr>
            <p:ph type="title"/>
          </p:nvPr>
        </p:nvSpPr>
        <p:spPr/>
        <p:txBody>
          <a:bodyPr/>
          <a:lstStyle/>
          <a:p>
            <a:r>
              <a:rPr lang="en-US" dirty="0"/>
              <a:t>Radial Velocity</a:t>
            </a:r>
          </a:p>
        </p:txBody>
      </p:sp>
      <p:pic>
        <p:nvPicPr>
          <p:cNvPr id="5" name="fig11">
            <a:hlinkClick r:id="" action="ppaction://media"/>
            <a:extLst>
              <a:ext uri="{FF2B5EF4-FFF2-40B4-BE49-F238E27FC236}">
                <a16:creationId xmlns:a16="http://schemas.microsoft.com/office/drawing/2014/main" id="{A8000006-CED9-8489-C4E1-59F269F50A3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904" y="1397725"/>
            <a:ext cx="12152189" cy="3797559"/>
          </a:xfrm>
        </p:spPr>
      </p:pic>
      <p:sp>
        <p:nvSpPr>
          <p:cNvPr id="4" name="Slide Number Placeholder 3">
            <a:extLst>
              <a:ext uri="{FF2B5EF4-FFF2-40B4-BE49-F238E27FC236}">
                <a16:creationId xmlns:a16="http://schemas.microsoft.com/office/drawing/2014/main" id="{5ADF60C4-38F1-CBE5-10DA-BECDC3F587A7}"/>
              </a:ext>
            </a:extLst>
          </p:cNvPr>
          <p:cNvSpPr>
            <a:spLocks noGrp="1"/>
          </p:cNvSpPr>
          <p:nvPr>
            <p:ph type="sldNum" sz="quarter" idx="12"/>
          </p:nvPr>
        </p:nvSpPr>
        <p:spPr/>
        <p:txBody>
          <a:bodyPr/>
          <a:lstStyle/>
          <a:p>
            <a:fld id="{B9B094B7-D4FA-4A0F-9249-19BC8422594A}" type="slidenum">
              <a:rPr lang="en-US" smtClean="0"/>
              <a:t>4</a:t>
            </a:fld>
            <a:endParaRPr lang="en-US"/>
          </a:p>
        </p:txBody>
      </p:sp>
      <p:pic>
        <p:nvPicPr>
          <p:cNvPr id="7" name="Picture 6">
            <a:extLst>
              <a:ext uri="{FF2B5EF4-FFF2-40B4-BE49-F238E27FC236}">
                <a16:creationId xmlns:a16="http://schemas.microsoft.com/office/drawing/2014/main" id="{ACA3CC0A-96C1-71A1-1FAB-2C69FF1926B4}"/>
              </a:ext>
            </a:extLst>
          </p:cNvPr>
          <p:cNvPicPr>
            <a:picLocks noChangeAspect="1"/>
          </p:cNvPicPr>
          <p:nvPr/>
        </p:nvPicPr>
        <p:blipFill>
          <a:blip r:embed="rId5"/>
          <a:stretch>
            <a:fillRect/>
          </a:stretch>
        </p:blipFill>
        <p:spPr>
          <a:xfrm>
            <a:off x="3195828" y="5460275"/>
            <a:ext cx="5800339" cy="1098007"/>
          </a:xfrm>
          <a:prstGeom prst="rect">
            <a:avLst/>
          </a:prstGeom>
        </p:spPr>
      </p:pic>
    </p:spTree>
    <p:extLst>
      <p:ext uri="{BB962C8B-B14F-4D97-AF65-F5344CB8AC3E}">
        <p14:creationId xmlns:p14="http://schemas.microsoft.com/office/powerpoint/2010/main" val="1051424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5E0EA-B40E-D153-B16E-1519C70BC64D}"/>
              </a:ext>
            </a:extLst>
          </p:cNvPr>
          <p:cNvSpPr>
            <a:spLocks noGrp="1"/>
          </p:cNvSpPr>
          <p:nvPr>
            <p:ph type="title"/>
          </p:nvPr>
        </p:nvSpPr>
        <p:spPr/>
        <p:txBody>
          <a:bodyPr/>
          <a:lstStyle/>
          <a:p>
            <a:r>
              <a:rPr lang="en-US" dirty="0"/>
              <a:t>Constraint Programming Scheduler </a:t>
            </a:r>
          </a:p>
        </p:txBody>
      </p:sp>
      <p:sp>
        <p:nvSpPr>
          <p:cNvPr id="3" name="Content Placeholder 2">
            <a:extLst>
              <a:ext uri="{FF2B5EF4-FFF2-40B4-BE49-F238E27FC236}">
                <a16:creationId xmlns:a16="http://schemas.microsoft.com/office/drawing/2014/main" id="{7968425D-D102-8F59-6EAB-A33B710EC5A9}"/>
              </a:ext>
            </a:extLst>
          </p:cNvPr>
          <p:cNvSpPr>
            <a:spLocks noGrp="1"/>
          </p:cNvSpPr>
          <p:nvPr>
            <p:ph idx="1"/>
          </p:nvPr>
        </p:nvSpPr>
        <p:spPr/>
        <p:txBody>
          <a:bodyPr/>
          <a:lstStyle/>
          <a:p>
            <a:r>
              <a:rPr lang="en-US" dirty="0"/>
              <a:t>Using OR-Tools Constraint Programming Satisfiability solver “CP-SAT”</a:t>
            </a:r>
          </a:p>
          <a:p>
            <a:r>
              <a:rPr lang="en-US" dirty="0"/>
              <a:t>Constraint programming</a:t>
            </a:r>
          </a:p>
          <a:p>
            <a:pPr lvl="1"/>
            <a:r>
              <a:rPr lang="en-US" dirty="0"/>
              <a:t>Set of variables</a:t>
            </a:r>
          </a:p>
          <a:p>
            <a:pPr lvl="1"/>
            <a:r>
              <a:rPr lang="en-US" dirty="0"/>
              <a:t>Set of constraints</a:t>
            </a:r>
          </a:p>
          <a:p>
            <a:pPr lvl="1"/>
            <a:r>
              <a:rPr lang="en-US" dirty="0"/>
              <a:t>Find variable values that meet the constraints</a:t>
            </a:r>
          </a:p>
          <a:p>
            <a:pPr lvl="1"/>
            <a:r>
              <a:rPr lang="en-US" dirty="0"/>
              <a:t>Maximize some objective function</a:t>
            </a:r>
          </a:p>
          <a:p>
            <a:r>
              <a:rPr lang="en-US" dirty="0"/>
              <a:t>Satisfiability</a:t>
            </a:r>
          </a:p>
          <a:p>
            <a:pPr lvl="1"/>
            <a:r>
              <a:rPr lang="en-US" dirty="0"/>
              <a:t>Have Boolean formula F of a set of variables X with AND/OR relations</a:t>
            </a:r>
          </a:p>
          <a:p>
            <a:pPr lvl="1"/>
            <a:r>
              <a:rPr lang="en-US" dirty="0"/>
              <a:t>Can we find values of the X variables such that F=True</a:t>
            </a:r>
          </a:p>
          <a:p>
            <a:pPr lvl="1"/>
            <a:r>
              <a:rPr lang="en-US" dirty="0"/>
              <a:t>If not, F is unsatisfiable</a:t>
            </a:r>
          </a:p>
        </p:txBody>
      </p:sp>
      <p:sp>
        <p:nvSpPr>
          <p:cNvPr id="4" name="Slide Number Placeholder 3">
            <a:extLst>
              <a:ext uri="{FF2B5EF4-FFF2-40B4-BE49-F238E27FC236}">
                <a16:creationId xmlns:a16="http://schemas.microsoft.com/office/drawing/2014/main" id="{B03F3D1E-E888-5498-46F9-5C4BDCD09394}"/>
              </a:ext>
            </a:extLst>
          </p:cNvPr>
          <p:cNvSpPr>
            <a:spLocks noGrp="1"/>
          </p:cNvSpPr>
          <p:nvPr>
            <p:ph type="sldNum" sz="quarter" idx="12"/>
          </p:nvPr>
        </p:nvSpPr>
        <p:spPr/>
        <p:txBody>
          <a:bodyPr/>
          <a:lstStyle/>
          <a:p>
            <a:fld id="{B9B094B7-D4FA-4A0F-9249-19BC8422594A}" type="slidenum">
              <a:rPr lang="en-US" smtClean="0"/>
              <a:t>40</a:t>
            </a:fld>
            <a:endParaRPr lang="en-US"/>
          </a:p>
        </p:txBody>
      </p:sp>
      <p:sp>
        <p:nvSpPr>
          <p:cNvPr id="6" name="TextBox 5">
            <a:extLst>
              <a:ext uri="{FF2B5EF4-FFF2-40B4-BE49-F238E27FC236}">
                <a16:creationId xmlns:a16="http://schemas.microsoft.com/office/drawing/2014/main" id="{B76D0DB5-E2C5-AE63-B4C5-78CF9968034F}"/>
              </a:ext>
            </a:extLst>
          </p:cNvPr>
          <p:cNvSpPr txBox="1"/>
          <p:nvPr/>
        </p:nvSpPr>
        <p:spPr>
          <a:xfrm>
            <a:off x="3046521" y="6311900"/>
            <a:ext cx="6098958" cy="369332"/>
          </a:xfrm>
          <a:prstGeom prst="rect">
            <a:avLst/>
          </a:prstGeom>
          <a:noFill/>
        </p:spPr>
        <p:txBody>
          <a:bodyPr wrap="square">
            <a:spAutoFit/>
          </a:bodyPr>
          <a:lstStyle/>
          <a:p>
            <a:pPr>
              <a:spcBef>
                <a:spcPts val="0"/>
              </a:spcBef>
              <a:spcAft>
                <a:spcPts val="0"/>
              </a:spcAft>
            </a:pPr>
            <a:r>
              <a:rPr lang="en-US" dirty="0">
                <a:effectLst/>
              </a:rPr>
              <a:t>Perron, L. &amp; </a:t>
            </a:r>
            <a:r>
              <a:rPr lang="en-US" dirty="0" err="1">
                <a:effectLst/>
              </a:rPr>
              <a:t>Furnon</a:t>
            </a:r>
            <a:r>
              <a:rPr lang="en-US" dirty="0">
                <a:effectLst/>
              </a:rPr>
              <a:t>, V. OR-Tools. (2022).</a:t>
            </a:r>
          </a:p>
        </p:txBody>
      </p:sp>
    </p:spTree>
    <p:extLst>
      <p:ext uri="{BB962C8B-B14F-4D97-AF65-F5344CB8AC3E}">
        <p14:creationId xmlns:p14="http://schemas.microsoft.com/office/powerpoint/2010/main" val="32719454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E0AFA-F795-0CC1-F4C5-DFD45EC59FC4}"/>
              </a:ext>
            </a:extLst>
          </p:cNvPr>
          <p:cNvSpPr>
            <a:spLocks noGrp="1"/>
          </p:cNvSpPr>
          <p:nvPr>
            <p:ph type="title"/>
          </p:nvPr>
        </p:nvSpPr>
        <p:spPr/>
        <p:txBody>
          <a:bodyPr/>
          <a:lstStyle/>
          <a:p>
            <a:r>
              <a:rPr lang="en-US" dirty="0"/>
              <a:t>Modelling an observation</a:t>
            </a:r>
          </a:p>
        </p:txBody>
      </p:sp>
      <p:sp>
        <p:nvSpPr>
          <p:cNvPr id="3" name="Content Placeholder 2">
            <a:extLst>
              <a:ext uri="{FF2B5EF4-FFF2-40B4-BE49-F238E27FC236}">
                <a16:creationId xmlns:a16="http://schemas.microsoft.com/office/drawing/2014/main" id="{83D20515-A989-1DDA-15E8-B5E9E970CBEC}"/>
              </a:ext>
            </a:extLst>
          </p:cNvPr>
          <p:cNvSpPr>
            <a:spLocks noGrp="1"/>
          </p:cNvSpPr>
          <p:nvPr>
            <p:ph idx="1"/>
          </p:nvPr>
        </p:nvSpPr>
        <p:spPr/>
        <p:txBody>
          <a:bodyPr/>
          <a:lstStyle/>
          <a:p>
            <a:r>
              <a:rPr lang="en-US" dirty="0"/>
              <a:t>Boolean decision variables</a:t>
            </a:r>
          </a:p>
          <a:p>
            <a:endParaRPr lang="en-US" dirty="0"/>
          </a:p>
          <a:p>
            <a:endParaRPr lang="en-US" dirty="0"/>
          </a:p>
          <a:p>
            <a:endParaRPr lang="en-US" dirty="0"/>
          </a:p>
          <a:p>
            <a:endParaRPr lang="en-US" dirty="0"/>
          </a:p>
          <a:p>
            <a:r>
              <a:rPr lang="en-US" dirty="0"/>
              <a:t>Interval variables</a:t>
            </a:r>
          </a:p>
        </p:txBody>
      </p:sp>
      <p:sp>
        <p:nvSpPr>
          <p:cNvPr id="4" name="Slide Number Placeholder 3">
            <a:extLst>
              <a:ext uri="{FF2B5EF4-FFF2-40B4-BE49-F238E27FC236}">
                <a16:creationId xmlns:a16="http://schemas.microsoft.com/office/drawing/2014/main" id="{73E3B2A0-D4AD-232D-264F-9B47D19AE049}"/>
              </a:ext>
            </a:extLst>
          </p:cNvPr>
          <p:cNvSpPr>
            <a:spLocks noGrp="1"/>
          </p:cNvSpPr>
          <p:nvPr>
            <p:ph type="sldNum" sz="quarter" idx="12"/>
          </p:nvPr>
        </p:nvSpPr>
        <p:spPr/>
        <p:txBody>
          <a:bodyPr/>
          <a:lstStyle/>
          <a:p>
            <a:fld id="{B9B094B7-D4FA-4A0F-9249-19BC8422594A}" type="slidenum">
              <a:rPr lang="en-US" smtClean="0"/>
              <a:t>41</a:t>
            </a:fld>
            <a:endParaRPr lang="en-US"/>
          </a:p>
        </p:txBody>
      </p:sp>
      <p:pic>
        <p:nvPicPr>
          <p:cNvPr id="7" name="Picture 6">
            <a:extLst>
              <a:ext uri="{FF2B5EF4-FFF2-40B4-BE49-F238E27FC236}">
                <a16:creationId xmlns:a16="http://schemas.microsoft.com/office/drawing/2014/main" id="{A5E66E07-8BDC-6DF6-3EE1-70701D8CB770}"/>
              </a:ext>
            </a:extLst>
          </p:cNvPr>
          <p:cNvPicPr>
            <a:picLocks noChangeAspect="1"/>
          </p:cNvPicPr>
          <p:nvPr/>
        </p:nvPicPr>
        <p:blipFill>
          <a:blip r:embed="rId2"/>
          <a:stretch>
            <a:fillRect/>
          </a:stretch>
        </p:blipFill>
        <p:spPr>
          <a:xfrm>
            <a:off x="3902212" y="2282120"/>
            <a:ext cx="3393213" cy="1213951"/>
          </a:xfrm>
          <a:prstGeom prst="rect">
            <a:avLst/>
          </a:prstGeom>
        </p:spPr>
      </p:pic>
      <p:sp>
        <p:nvSpPr>
          <p:cNvPr id="9" name="TextBox 8">
            <a:extLst>
              <a:ext uri="{FF2B5EF4-FFF2-40B4-BE49-F238E27FC236}">
                <a16:creationId xmlns:a16="http://schemas.microsoft.com/office/drawing/2014/main" id="{51FF7197-42FD-B1D9-792E-094911D1FF75}"/>
              </a:ext>
            </a:extLst>
          </p:cNvPr>
          <p:cNvSpPr txBox="1"/>
          <p:nvPr/>
        </p:nvSpPr>
        <p:spPr>
          <a:xfrm>
            <a:off x="4093865" y="3513632"/>
            <a:ext cx="866732" cy="369332"/>
          </a:xfrm>
          <a:prstGeom prst="rect">
            <a:avLst/>
          </a:prstGeom>
          <a:noFill/>
          <a:ln>
            <a:solidFill>
              <a:schemeClr val="tx1"/>
            </a:solidFill>
          </a:ln>
        </p:spPr>
        <p:txBody>
          <a:bodyPr wrap="square" rtlCol="0">
            <a:spAutoFit/>
          </a:bodyPr>
          <a:lstStyle/>
          <a:p>
            <a:pPr algn="ctr"/>
            <a:r>
              <a:rPr lang="en-US" dirty="0"/>
              <a:t>Star </a:t>
            </a:r>
            <a:r>
              <a:rPr lang="en-US" dirty="0" err="1"/>
              <a:t>i</a:t>
            </a:r>
            <a:endParaRPr lang="en-US" dirty="0"/>
          </a:p>
        </p:txBody>
      </p:sp>
      <p:sp>
        <p:nvSpPr>
          <p:cNvPr id="11" name="TextBox 10">
            <a:extLst>
              <a:ext uri="{FF2B5EF4-FFF2-40B4-BE49-F238E27FC236}">
                <a16:creationId xmlns:a16="http://schemas.microsoft.com/office/drawing/2014/main" id="{455B57CD-5D3D-694D-C8B8-22B6BE230059}"/>
              </a:ext>
            </a:extLst>
          </p:cNvPr>
          <p:cNvSpPr txBox="1"/>
          <p:nvPr/>
        </p:nvSpPr>
        <p:spPr>
          <a:xfrm>
            <a:off x="5147696" y="3513632"/>
            <a:ext cx="866732" cy="369332"/>
          </a:xfrm>
          <a:prstGeom prst="rect">
            <a:avLst/>
          </a:prstGeom>
          <a:noFill/>
          <a:ln>
            <a:solidFill>
              <a:schemeClr val="tx1"/>
            </a:solidFill>
          </a:ln>
        </p:spPr>
        <p:txBody>
          <a:bodyPr wrap="square" rtlCol="0">
            <a:spAutoFit/>
          </a:bodyPr>
          <a:lstStyle/>
          <a:p>
            <a:pPr algn="ctr"/>
            <a:r>
              <a:rPr lang="en-US" dirty="0"/>
              <a:t>Time t</a:t>
            </a:r>
          </a:p>
        </p:txBody>
      </p:sp>
      <p:sp>
        <p:nvSpPr>
          <p:cNvPr id="13" name="TextBox 12">
            <a:extLst>
              <a:ext uri="{FF2B5EF4-FFF2-40B4-BE49-F238E27FC236}">
                <a16:creationId xmlns:a16="http://schemas.microsoft.com/office/drawing/2014/main" id="{495180F6-1E67-982D-E130-43424BFC1041}"/>
              </a:ext>
            </a:extLst>
          </p:cNvPr>
          <p:cNvSpPr txBox="1"/>
          <p:nvPr/>
        </p:nvSpPr>
        <p:spPr>
          <a:xfrm>
            <a:off x="6201527" y="3513632"/>
            <a:ext cx="1280328" cy="646331"/>
          </a:xfrm>
          <a:prstGeom prst="rect">
            <a:avLst/>
          </a:prstGeom>
          <a:noFill/>
          <a:ln>
            <a:solidFill>
              <a:schemeClr val="tx1"/>
            </a:solidFill>
          </a:ln>
        </p:spPr>
        <p:txBody>
          <a:bodyPr wrap="square" rtlCol="0">
            <a:spAutoFit/>
          </a:bodyPr>
          <a:lstStyle/>
          <a:p>
            <a:pPr algn="ctr"/>
            <a:r>
              <a:rPr lang="en-US" dirty="0"/>
              <a:t>Integration time t</a:t>
            </a:r>
            <a:r>
              <a:rPr lang="en-US" baseline="-25000" dirty="0"/>
              <a:t>int</a:t>
            </a:r>
          </a:p>
        </p:txBody>
      </p:sp>
      <p:pic>
        <p:nvPicPr>
          <p:cNvPr id="15" name="Picture 14">
            <a:extLst>
              <a:ext uri="{FF2B5EF4-FFF2-40B4-BE49-F238E27FC236}">
                <a16:creationId xmlns:a16="http://schemas.microsoft.com/office/drawing/2014/main" id="{10CA2B01-95F5-A783-1B5A-36DBA7D5833A}"/>
              </a:ext>
            </a:extLst>
          </p:cNvPr>
          <p:cNvPicPr>
            <a:picLocks noChangeAspect="1"/>
          </p:cNvPicPr>
          <p:nvPr/>
        </p:nvPicPr>
        <p:blipFill>
          <a:blip r:embed="rId3"/>
          <a:stretch>
            <a:fillRect/>
          </a:stretch>
        </p:blipFill>
        <p:spPr>
          <a:xfrm>
            <a:off x="999925" y="4854445"/>
            <a:ext cx="2504762" cy="1047619"/>
          </a:xfrm>
          <a:prstGeom prst="rect">
            <a:avLst/>
          </a:prstGeom>
        </p:spPr>
      </p:pic>
      <p:pic>
        <p:nvPicPr>
          <p:cNvPr id="17" name="Picture 16">
            <a:extLst>
              <a:ext uri="{FF2B5EF4-FFF2-40B4-BE49-F238E27FC236}">
                <a16:creationId xmlns:a16="http://schemas.microsoft.com/office/drawing/2014/main" id="{E36BA819-26C0-7002-1D40-733DCF52B264}"/>
              </a:ext>
            </a:extLst>
          </p:cNvPr>
          <p:cNvPicPr>
            <a:picLocks noChangeAspect="1"/>
          </p:cNvPicPr>
          <p:nvPr/>
        </p:nvPicPr>
        <p:blipFill>
          <a:blip r:embed="rId4"/>
          <a:stretch>
            <a:fillRect/>
          </a:stretch>
        </p:blipFill>
        <p:spPr>
          <a:xfrm>
            <a:off x="4697900" y="4949683"/>
            <a:ext cx="2200000" cy="952381"/>
          </a:xfrm>
          <a:prstGeom prst="rect">
            <a:avLst/>
          </a:prstGeom>
        </p:spPr>
      </p:pic>
      <p:pic>
        <p:nvPicPr>
          <p:cNvPr id="21" name="Picture 20">
            <a:extLst>
              <a:ext uri="{FF2B5EF4-FFF2-40B4-BE49-F238E27FC236}">
                <a16:creationId xmlns:a16="http://schemas.microsoft.com/office/drawing/2014/main" id="{1E0644EE-90F2-9C76-BC23-59281FB90373}"/>
              </a:ext>
            </a:extLst>
          </p:cNvPr>
          <p:cNvPicPr>
            <a:picLocks noChangeAspect="1"/>
          </p:cNvPicPr>
          <p:nvPr/>
        </p:nvPicPr>
        <p:blipFill>
          <a:blip r:embed="rId5"/>
          <a:stretch>
            <a:fillRect/>
          </a:stretch>
        </p:blipFill>
        <p:spPr>
          <a:xfrm>
            <a:off x="8091113" y="4949683"/>
            <a:ext cx="2933333" cy="961905"/>
          </a:xfrm>
          <a:prstGeom prst="rect">
            <a:avLst/>
          </a:prstGeom>
        </p:spPr>
      </p:pic>
      <p:sp>
        <p:nvSpPr>
          <p:cNvPr id="22" name="TextBox 21">
            <a:extLst>
              <a:ext uri="{FF2B5EF4-FFF2-40B4-BE49-F238E27FC236}">
                <a16:creationId xmlns:a16="http://schemas.microsoft.com/office/drawing/2014/main" id="{6A08135E-9E9E-91B9-0CC6-38E382144231}"/>
              </a:ext>
            </a:extLst>
          </p:cNvPr>
          <p:cNvSpPr txBox="1"/>
          <p:nvPr/>
        </p:nvSpPr>
        <p:spPr>
          <a:xfrm>
            <a:off x="1612142" y="5942568"/>
            <a:ext cx="1280328" cy="369332"/>
          </a:xfrm>
          <a:prstGeom prst="rect">
            <a:avLst/>
          </a:prstGeom>
          <a:noFill/>
          <a:ln>
            <a:solidFill>
              <a:schemeClr val="tx1"/>
            </a:solidFill>
          </a:ln>
        </p:spPr>
        <p:txBody>
          <a:bodyPr wrap="square" rtlCol="0">
            <a:spAutoFit/>
          </a:bodyPr>
          <a:lstStyle/>
          <a:p>
            <a:pPr algn="ctr"/>
            <a:r>
              <a:rPr lang="en-US" dirty="0"/>
              <a:t>Integer</a:t>
            </a:r>
            <a:endParaRPr lang="en-US" baseline="-25000" dirty="0"/>
          </a:p>
        </p:txBody>
      </p:sp>
      <p:sp>
        <p:nvSpPr>
          <p:cNvPr id="23" name="TextBox 22">
            <a:extLst>
              <a:ext uri="{FF2B5EF4-FFF2-40B4-BE49-F238E27FC236}">
                <a16:creationId xmlns:a16="http://schemas.microsoft.com/office/drawing/2014/main" id="{A174EC30-EB37-E68F-FABB-AF917C07F156}"/>
              </a:ext>
            </a:extLst>
          </p:cNvPr>
          <p:cNvSpPr txBox="1"/>
          <p:nvPr/>
        </p:nvSpPr>
        <p:spPr>
          <a:xfrm>
            <a:off x="5157736" y="5938222"/>
            <a:ext cx="1280328" cy="369332"/>
          </a:xfrm>
          <a:prstGeom prst="rect">
            <a:avLst/>
          </a:prstGeom>
          <a:noFill/>
          <a:ln>
            <a:solidFill>
              <a:schemeClr val="tx1"/>
            </a:solidFill>
          </a:ln>
        </p:spPr>
        <p:txBody>
          <a:bodyPr wrap="square" rtlCol="0">
            <a:spAutoFit/>
          </a:bodyPr>
          <a:lstStyle/>
          <a:p>
            <a:pPr algn="ctr"/>
            <a:r>
              <a:rPr lang="en-US" dirty="0"/>
              <a:t>Integer</a:t>
            </a:r>
            <a:endParaRPr lang="en-US" baseline="-25000" dirty="0"/>
          </a:p>
        </p:txBody>
      </p:sp>
      <p:sp>
        <p:nvSpPr>
          <p:cNvPr id="24" name="TextBox 23">
            <a:extLst>
              <a:ext uri="{FF2B5EF4-FFF2-40B4-BE49-F238E27FC236}">
                <a16:creationId xmlns:a16="http://schemas.microsoft.com/office/drawing/2014/main" id="{B61C5F71-EA0E-5DC7-5F0A-7E84EC3FFF80}"/>
              </a:ext>
            </a:extLst>
          </p:cNvPr>
          <p:cNvSpPr txBox="1"/>
          <p:nvPr/>
        </p:nvSpPr>
        <p:spPr>
          <a:xfrm>
            <a:off x="8917615" y="5930798"/>
            <a:ext cx="1280328" cy="369332"/>
          </a:xfrm>
          <a:prstGeom prst="rect">
            <a:avLst/>
          </a:prstGeom>
          <a:noFill/>
          <a:ln>
            <a:solidFill>
              <a:schemeClr val="tx1"/>
            </a:solidFill>
          </a:ln>
        </p:spPr>
        <p:txBody>
          <a:bodyPr wrap="square" rtlCol="0">
            <a:spAutoFit/>
          </a:bodyPr>
          <a:lstStyle/>
          <a:p>
            <a:pPr algn="ctr"/>
            <a:r>
              <a:rPr lang="en-US" dirty="0"/>
              <a:t>Boolean</a:t>
            </a:r>
            <a:endParaRPr lang="en-US" baseline="-25000" dirty="0"/>
          </a:p>
        </p:txBody>
      </p:sp>
    </p:spTree>
    <p:extLst>
      <p:ext uri="{BB962C8B-B14F-4D97-AF65-F5344CB8AC3E}">
        <p14:creationId xmlns:p14="http://schemas.microsoft.com/office/powerpoint/2010/main" val="23880505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AF734-AE66-C406-D363-1B277909CD17}"/>
              </a:ext>
            </a:extLst>
          </p:cNvPr>
          <p:cNvSpPr>
            <a:spLocks noGrp="1"/>
          </p:cNvSpPr>
          <p:nvPr>
            <p:ph type="title"/>
          </p:nvPr>
        </p:nvSpPr>
        <p:spPr/>
        <p:txBody>
          <a:bodyPr/>
          <a:lstStyle/>
          <a:p>
            <a:r>
              <a:rPr lang="en-US" dirty="0"/>
              <a:t>Discretization</a:t>
            </a:r>
          </a:p>
        </p:txBody>
      </p:sp>
      <p:sp>
        <p:nvSpPr>
          <p:cNvPr id="3" name="Content Placeholder 2">
            <a:extLst>
              <a:ext uri="{FF2B5EF4-FFF2-40B4-BE49-F238E27FC236}">
                <a16:creationId xmlns:a16="http://schemas.microsoft.com/office/drawing/2014/main" id="{DB777430-8C7C-06E4-3F3A-06A3888AD02D}"/>
              </a:ext>
            </a:extLst>
          </p:cNvPr>
          <p:cNvSpPr>
            <a:spLocks noGrp="1"/>
          </p:cNvSpPr>
          <p:nvPr>
            <p:ph idx="1"/>
          </p:nvPr>
        </p:nvSpPr>
        <p:spPr/>
        <p:txBody>
          <a:bodyPr>
            <a:normAutofit/>
          </a:bodyPr>
          <a:lstStyle/>
          <a:p>
            <a:r>
              <a:rPr lang="en-US" dirty="0"/>
              <a:t>Set a minimum “block length”, 2 hours</a:t>
            </a:r>
          </a:p>
          <a:p>
            <a:r>
              <a:rPr lang="en-US" dirty="0"/>
              <a:t>Observation start times are discretized to the block length</a:t>
            </a:r>
          </a:p>
          <a:p>
            <a:endParaRPr lang="en-US" dirty="0"/>
          </a:p>
          <a:p>
            <a:r>
              <a:rPr lang="en-US" dirty="0"/>
              <a:t>Integrations times must be multiples of the block length</a:t>
            </a:r>
          </a:p>
          <a:p>
            <a:r>
              <a:rPr lang="en-US" dirty="0"/>
              <a:t>A discrete number of integration times must be defined</a:t>
            </a:r>
          </a:p>
          <a:p>
            <a:pPr lvl="1"/>
            <a:r>
              <a:rPr lang="en-US" dirty="0"/>
              <a:t>e.g. 2 hour, 12 hour, 1 day, 5 days, 30 days</a:t>
            </a:r>
          </a:p>
          <a:p>
            <a:endParaRPr lang="en-US" dirty="0"/>
          </a:p>
          <a:p>
            <a:r>
              <a:rPr lang="en-US" dirty="0"/>
              <a:t>One assumed </a:t>
            </a:r>
            <a:r>
              <a:rPr lang="en-US" dirty="0" err="1"/>
              <a:t>n</a:t>
            </a:r>
            <a:r>
              <a:rPr lang="en-US" baseline="-25000" dirty="0" err="1"/>
              <a:t>EZ</a:t>
            </a:r>
            <a:r>
              <a:rPr lang="en-US" baseline="-25000" dirty="0"/>
              <a:t>  </a:t>
            </a:r>
            <a:r>
              <a:rPr lang="en-US" dirty="0"/>
              <a:t>value</a:t>
            </a:r>
            <a:endParaRPr lang="en-US" baseline="-25000" dirty="0"/>
          </a:p>
        </p:txBody>
      </p:sp>
      <p:sp>
        <p:nvSpPr>
          <p:cNvPr id="4" name="Slide Number Placeholder 3">
            <a:extLst>
              <a:ext uri="{FF2B5EF4-FFF2-40B4-BE49-F238E27FC236}">
                <a16:creationId xmlns:a16="http://schemas.microsoft.com/office/drawing/2014/main" id="{2F006146-262F-0681-B124-57A480C3057E}"/>
              </a:ext>
            </a:extLst>
          </p:cNvPr>
          <p:cNvSpPr>
            <a:spLocks noGrp="1"/>
          </p:cNvSpPr>
          <p:nvPr>
            <p:ph type="sldNum" sz="quarter" idx="12"/>
          </p:nvPr>
        </p:nvSpPr>
        <p:spPr/>
        <p:txBody>
          <a:bodyPr/>
          <a:lstStyle/>
          <a:p>
            <a:fld id="{B9B094B7-D4FA-4A0F-9249-19BC8422594A}" type="slidenum">
              <a:rPr lang="en-US" smtClean="0"/>
              <a:t>42</a:t>
            </a:fld>
            <a:endParaRPr lang="en-US"/>
          </a:p>
        </p:txBody>
      </p:sp>
    </p:spTree>
    <p:extLst>
      <p:ext uri="{BB962C8B-B14F-4D97-AF65-F5344CB8AC3E}">
        <p14:creationId xmlns:p14="http://schemas.microsoft.com/office/powerpoint/2010/main" val="8685487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E84A6-36A4-3AA2-0D59-69AE6A4479E8}"/>
              </a:ext>
            </a:extLst>
          </p:cNvPr>
          <p:cNvSpPr>
            <a:spLocks noGrp="1"/>
          </p:cNvSpPr>
          <p:nvPr>
            <p:ph type="title"/>
          </p:nvPr>
        </p:nvSpPr>
        <p:spPr/>
        <p:txBody>
          <a:bodyPr/>
          <a:lstStyle/>
          <a:p>
            <a:r>
              <a:rPr lang="en-US" dirty="0"/>
              <a:t>Channeling constraints</a:t>
            </a:r>
          </a:p>
        </p:txBody>
      </p:sp>
      <p:sp>
        <p:nvSpPr>
          <p:cNvPr id="3" name="Content Placeholder 2">
            <a:extLst>
              <a:ext uri="{FF2B5EF4-FFF2-40B4-BE49-F238E27FC236}">
                <a16:creationId xmlns:a16="http://schemas.microsoft.com/office/drawing/2014/main" id="{C1D9D359-E958-3647-3D46-7BBA2900617B}"/>
              </a:ext>
            </a:extLst>
          </p:cNvPr>
          <p:cNvSpPr>
            <a:spLocks noGrp="1"/>
          </p:cNvSpPr>
          <p:nvPr>
            <p:ph idx="1"/>
          </p:nvPr>
        </p:nvSpPr>
        <p:spPr/>
        <p:txBody>
          <a:bodyPr/>
          <a:lstStyle/>
          <a:p>
            <a:pPr marL="0" indent="0">
              <a:buNone/>
            </a:pPr>
            <a:r>
              <a:rPr lang="en-US" dirty="0"/>
              <a:t>If (</a:t>
            </a:r>
            <a:r>
              <a:rPr lang="en-US" dirty="0" err="1"/>
              <a:t>c</a:t>
            </a:r>
            <a:r>
              <a:rPr lang="en-US" baseline="-25000" dirty="0" err="1"/>
              <a:t>start</a:t>
            </a:r>
            <a:r>
              <a:rPr lang="en-US" dirty="0"/>
              <a:t> == a) &amp; (</a:t>
            </a:r>
            <a:r>
              <a:rPr lang="en-US" dirty="0" err="1"/>
              <a:t>c</a:t>
            </a:r>
            <a:r>
              <a:rPr lang="en-US" baseline="-25000" dirty="0" err="1"/>
              <a:t>size</a:t>
            </a:r>
            <a:r>
              <a:rPr lang="en-US" dirty="0"/>
              <a:t> == b) &amp; (</a:t>
            </a:r>
            <a:r>
              <a:rPr lang="en-US" dirty="0" err="1"/>
              <a:t>c</a:t>
            </a:r>
            <a:r>
              <a:rPr lang="en-US" baseline="-25000" dirty="0" err="1"/>
              <a:t>active</a:t>
            </a:r>
            <a:r>
              <a:rPr lang="en-US" dirty="0"/>
              <a:t> == True):</a:t>
            </a:r>
          </a:p>
          <a:p>
            <a:pPr marL="457200" lvl="1" indent="0">
              <a:buNone/>
            </a:pPr>
            <a:r>
              <a:rPr lang="en-US" dirty="0" err="1"/>
              <a:t>x</a:t>
            </a:r>
            <a:r>
              <a:rPr lang="en-US" baseline="-25000" dirty="0" err="1"/>
              <a:t>i,a,b</a:t>
            </a:r>
            <a:r>
              <a:rPr lang="en-US" dirty="0"/>
              <a:t> = True</a:t>
            </a:r>
          </a:p>
          <a:p>
            <a:pPr marL="0" indent="0">
              <a:buNone/>
            </a:pPr>
            <a:r>
              <a:rPr lang="en-US" dirty="0"/>
              <a:t>Else:</a:t>
            </a:r>
          </a:p>
          <a:p>
            <a:pPr marL="457200" lvl="1" indent="0">
              <a:buNone/>
            </a:pPr>
            <a:r>
              <a:rPr lang="en-US" dirty="0" err="1"/>
              <a:t>x</a:t>
            </a:r>
            <a:r>
              <a:rPr lang="en-US" baseline="-25000" dirty="0" err="1"/>
              <a:t>i,a,b</a:t>
            </a:r>
            <a:r>
              <a:rPr lang="en-US" dirty="0"/>
              <a:t> = False</a:t>
            </a:r>
          </a:p>
        </p:txBody>
      </p:sp>
      <p:sp>
        <p:nvSpPr>
          <p:cNvPr id="4" name="Slide Number Placeholder 3">
            <a:extLst>
              <a:ext uri="{FF2B5EF4-FFF2-40B4-BE49-F238E27FC236}">
                <a16:creationId xmlns:a16="http://schemas.microsoft.com/office/drawing/2014/main" id="{80179003-70D5-165E-36DF-119821235F0A}"/>
              </a:ext>
            </a:extLst>
          </p:cNvPr>
          <p:cNvSpPr>
            <a:spLocks noGrp="1"/>
          </p:cNvSpPr>
          <p:nvPr>
            <p:ph type="sldNum" sz="quarter" idx="12"/>
          </p:nvPr>
        </p:nvSpPr>
        <p:spPr/>
        <p:txBody>
          <a:bodyPr/>
          <a:lstStyle/>
          <a:p>
            <a:fld id="{B9B094B7-D4FA-4A0F-9249-19BC8422594A}" type="slidenum">
              <a:rPr lang="en-US" smtClean="0"/>
              <a:t>43</a:t>
            </a:fld>
            <a:endParaRPr lang="en-US"/>
          </a:p>
        </p:txBody>
      </p:sp>
    </p:spTree>
    <p:extLst>
      <p:ext uri="{BB962C8B-B14F-4D97-AF65-F5344CB8AC3E}">
        <p14:creationId xmlns:p14="http://schemas.microsoft.com/office/powerpoint/2010/main" val="6982706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F9EEB-674E-DB02-8C9C-44D1B59DC47E}"/>
              </a:ext>
            </a:extLst>
          </p:cNvPr>
          <p:cNvSpPr>
            <a:spLocks noGrp="1"/>
          </p:cNvSpPr>
          <p:nvPr>
            <p:ph type="title"/>
          </p:nvPr>
        </p:nvSpPr>
        <p:spPr/>
        <p:txBody>
          <a:bodyPr/>
          <a:lstStyle/>
          <a:p>
            <a:r>
              <a:rPr lang="en-US" dirty="0"/>
              <a:t>Mapping to </a:t>
            </a:r>
            <a:r>
              <a:rPr lang="en-US" dirty="0" err="1"/>
              <a:t>P</a:t>
            </a:r>
            <a:r>
              <a:rPr lang="en-US" baseline="-25000" dirty="0" err="1"/>
              <a:t>det</a:t>
            </a:r>
            <a:r>
              <a:rPr lang="en-US" dirty="0"/>
              <a:t> values</a:t>
            </a:r>
          </a:p>
        </p:txBody>
      </p:sp>
      <p:sp>
        <p:nvSpPr>
          <p:cNvPr id="3" name="Content Placeholder 2">
            <a:extLst>
              <a:ext uri="{FF2B5EF4-FFF2-40B4-BE49-F238E27FC236}">
                <a16:creationId xmlns:a16="http://schemas.microsoft.com/office/drawing/2014/main" id="{4F193782-4E0D-7D7D-7306-9D5AEC749581}"/>
              </a:ext>
            </a:extLst>
          </p:cNvPr>
          <p:cNvSpPr>
            <a:spLocks noGrp="1"/>
          </p:cNvSpPr>
          <p:nvPr>
            <p:ph idx="1"/>
          </p:nvPr>
        </p:nvSpPr>
        <p:spPr/>
        <p:txBody>
          <a:bodyPr/>
          <a:lstStyle/>
          <a:p>
            <a:r>
              <a:rPr lang="en-US" dirty="0"/>
              <a:t>Want to maximize the number of planets that meet the 3-detection threshold</a:t>
            </a:r>
          </a:p>
          <a:p>
            <a:r>
              <a:rPr lang="en-US" dirty="0"/>
              <a:t>Set a desired value of </a:t>
            </a:r>
            <a:r>
              <a:rPr lang="en-US" dirty="0" err="1"/>
              <a:t>P</a:t>
            </a:r>
            <a:r>
              <a:rPr lang="en-US" baseline="-25000" dirty="0" err="1"/>
              <a:t>det</a:t>
            </a:r>
            <a:r>
              <a:rPr lang="en-US" dirty="0"/>
              <a:t>, </a:t>
            </a:r>
            <a:r>
              <a:rPr lang="en-US" dirty="0" err="1"/>
              <a:t>P</a:t>
            </a:r>
            <a:r>
              <a:rPr lang="en-US" baseline="-25000" dirty="0" err="1"/>
              <a:t>thresh</a:t>
            </a:r>
            <a:endParaRPr lang="en-US" baseline="-25000" dirty="0"/>
          </a:p>
          <a:p>
            <a:r>
              <a:rPr lang="en-US" dirty="0"/>
              <a:t>New integer variable for each planet, range [0,3]</a:t>
            </a:r>
          </a:p>
          <a:p>
            <a:endParaRPr lang="en-US" dirty="0"/>
          </a:p>
          <a:p>
            <a:endParaRPr lang="en-US" dirty="0"/>
          </a:p>
          <a:p>
            <a:r>
              <a:rPr lang="en-US" dirty="0"/>
              <a:t>For planet </a:t>
            </a:r>
            <a:r>
              <a:rPr lang="en-US" dirty="0" err="1"/>
              <a:t>i</a:t>
            </a:r>
            <a:r>
              <a:rPr lang="en-US" dirty="0"/>
              <a:t> around star j</a:t>
            </a:r>
          </a:p>
        </p:txBody>
      </p:sp>
      <p:sp>
        <p:nvSpPr>
          <p:cNvPr id="4" name="Slide Number Placeholder 3">
            <a:extLst>
              <a:ext uri="{FF2B5EF4-FFF2-40B4-BE49-F238E27FC236}">
                <a16:creationId xmlns:a16="http://schemas.microsoft.com/office/drawing/2014/main" id="{7C9536DF-2BB4-41A7-08C3-3B664CB42482}"/>
              </a:ext>
            </a:extLst>
          </p:cNvPr>
          <p:cNvSpPr>
            <a:spLocks noGrp="1"/>
          </p:cNvSpPr>
          <p:nvPr>
            <p:ph type="sldNum" sz="quarter" idx="12"/>
          </p:nvPr>
        </p:nvSpPr>
        <p:spPr/>
        <p:txBody>
          <a:bodyPr/>
          <a:lstStyle/>
          <a:p>
            <a:fld id="{B9B094B7-D4FA-4A0F-9249-19BC8422594A}" type="slidenum">
              <a:rPr lang="en-US" smtClean="0"/>
              <a:t>44</a:t>
            </a:fld>
            <a:endParaRPr lang="en-US"/>
          </a:p>
        </p:txBody>
      </p:sp>
      <p:pic>
        <p:nvPicPr>
          <p:cNvPr id="7" name="Picture 6">
            <a:extLst>
              <a:ext uri="{FF2B5EF4-FFF2-40B4-BE49-F238E27FC236}">
                <a16:creationId xmlns:a16="http://schemas.microsoft.com/office/drawing/2014/main" id="{A08F652B-EA3C-1CF3-0A93-155EDE62614B}"/>
              </a:ext>
            </a:extLst>
          </p:cNvPr>
          <p:cNvPicPr>
            <a:picLocks noChangeAspect="1"/>
          </p:cNvPicPr>
          <p:nvPr/>
        </p:nvPicPr>
        <p:blipFill>
          <a:blip r:embed="rId2"/>
          <a:stretch>
            <a:fillRect/>
          </a:stretch>
        </p:blipFill>
        <p:spPr>
          <a:xfrm>
            <a:off x="457200" y="5281725"/>
            <a:ext cx="11600000" cy="895238"/>
          </a:xfrm>
          <a:prstGeom prst="rect">
            <a:avLst/>
          </a:prstGeom>
        </p:spPr>
      </p:pic>
      <p:pic>
        <p:nvPicPr>
          <p:cNvPr id="9" name="Picture 8">
            <a:extLst>
              <a:ext uri="{FF2B5EF4-FFF2-40B4-BE49-F238E27FC236}">
                <a16:creationId xmlns:a16="http://schemas.microsoft.com/office/drawing/2014/main" id="{1F0DE143-A484-9CC9-6BE7-5504E9BA3277}"/>
              </a:ext>
            </a:extLst>
          </p:cNvPr>
          <p:cNvPicPr>
            <a:picLocks noChangeAspect="1"/>
          </p:cNvPicPr>
          <p:nvPr/>
        </p:nvPicPr>
        <p:blipFill>
          <a:blip r:embed="rId3"/>
          <a:stretch>
            <a:fillRect/>
          </a:stretch>
        </p:blipFill>
        <p:spPr>
          <a:xfrm>
            <a:off x="5831084" y="3868993"/>
            <a:ext cx="529831" cy="765952"/>
          </a:xfrm>
          <a:prstGeom prst="rect">
            <a:avLst/>
          </a:prstGeom>
        </p:spPr>
      </p:pic>
    </p:spTree>
    <p:extLst>
      <p:ext uri="{BB962C8B-B14F-4D97-AF65-F5344CB8AC3E}">
        <p14:creationId xmlns:p14="http://schemas.microsoft.com/office/powerpoint/2010/main" val="24594697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E5356-DFA7-79DC-ECAC-EB0FEFCFAE48}"/>
              </a:ext>
            </a:extLst>
          </p:cNvPr>
          <p:cNvSpPr>
            <a:spLocks noGrp="1"/>
          </p:cNvSpPr>
          <p:nvPr>
            <p:ph type="title"/>
          </p:nvPr>
        </p:nvSpPr>
        <p:spPr/>
        <p:txBody>
          <a:bodyPr/>
          <a:lstStyle/>
          <a:p>
            <a:r>
              <a:rPr lang="en-US" dirty="0"/>
              <a:t>Objective function</a:t>
            </a:r>
          </a:p>
        </p:txBody>
      </p:sp>
      <p:sp>
        <p:nvSpPr>
          <p:cNvPr id="3" name="Content Placeholder 2">
            <a:extLst>
              <a:ext uri="{FF2B5EF4-FFF2-40B4-BE49-F238E27FC236}">
                <a16:creationId xmlns:a16="http://schemas.microsoft.com/office/drawing/2014/main" id="{20B5FB7C-75E2-42F2-B508-C79CF7815E33}"/>
              </a:ext>
            </a:extLst>
          </p:cNvPr>
          <p:cNvSpPr>
            <a:spLocks noGrp="1"/>
          </p:cNvSpPr>
          <p:nvPr>
            <p:ph idx="1"/>
          </p:nvPr>
        </p:nvSpPr>
        <p:spPr/>
        <p:txBody>
          <a:bodyPr/>
          <a:lstStyle/>
          <a:p>
            <a:r>
              <a:rPr lang="en-US" dirty="0"/>
              <a:t>CP-SAT is given</a:t>
            </a:r>
          </a:p>
        </p:txBody>
      </p:sp>
      <p:sp>
        <p:nvSpPr>
          <p:cNvPr id="4" name="Slide Number Placeholder 3">
            <a:extLst>
              <a:ext uri="{FF2B5EF4-FFF2-40B4-BE49-F238E27FC236}">
                <a16:creationId xmlns:a16="http://schemas.microsoft.com/office/drawing/2014/main" id="{5846C6C9-C3EC-4EE3-8CBB-2AF0E2F5EA00}"/>
              </a:ext>
            </a:extLst>
          </p:cNvPr>
          <p:cNvSpPr>
            <a:spLocks noGrp="1"/>
          </p:cNvSpPr>
          <p:nvPr>
            <p:ph type="sldNum" sz="quarter" idx="12"/>
          </p:nvPr>
        </p:nvSpPr>
        <p:spPr/>
        <p:txBody>
          <a:bodyPr/>
          <a:lstStyle/>
          <a:p>
            <a:fld id="{B9B094B7-D4FA-4A0F-9249-19BC8422594A}" type="slidenum">
              <a:rPr lang="en-US" smtClean="0"/>
              <a:t>45</a:t>
            </a:fld>
            <a:endParaRPr lang="en-US"/>
          </a:p>
        </p:txBody>
      </p:sp>
      <p:pic>
        <p:nvPicPr>
          <p:cNvPr id="7" name="Picture 6">
            <a:extLst>
              <a:ext uri="{FF2B5EF4-FFF2-40B4-BE49-F238E27FC236}">
                <a16:creationId xmlns:a16="http://schemas.microsoft.com/office/drawing/2014/main" id="{4D8C7ED1-595B-07DF-5BD3-A7D4BCED6AA4}"/>
              </a:ext>
            </a:extLst>
          </p:cNvPr>
          <p:cNvPicPr>
            <a:picLocks noChangeAspect="1"/>
          </p:cNvPicPr>
          <p:nvPr/>
        </p:nvPicPr>
        <p:blipFill>
          <a:blip r:embed="rId2"/>
          <a:stretch>
            <a:fillRect/>
          </a:stretch>
        </p:blipFill>
        <p:spPr>
          <a:xfrm>
            <a:off x="1253143" y="2619476"/>
            <a:ext cx="9685714" cy="809524"/>
          </a:xfrm>
          <a:prstGeom prst="rect">
            <a:avLst/>
          </a:prstGeom>
        </p:spPr>
      </p:pic>
    </p:spTree>
    <p:extLst>
      <p:ext uri="{BB962C8B-B14F-4D97-AF65-F5344CB8AC3E}">
        <p14:creationId xmlns:p14="http://schemas.microsoft.com/office/powerpoint/2010/main" val="26414149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BB2A2-DE08-D88B-62DB-A765D6AEC027}"/>
              </a:ext>
            </a:extLst>
          </p:cNvPr>
          <p:cNvSpPr>
            <a:spLocks noGrp="1"/>
          </p:cNvSpPr>
          <p:nvPr>
            <p:ph type="title"/>
          </p:nvPr>
        </p:nvSpPr>
        <p:spPr/>
        <p:txBody>
          <a:bodyPr/>
          <a:lstStyle/>
          <a:p>
            <a:r>
              <a:rPr lang="en-US" dirty="0"/>
              <a:t>Constraints</a:t>
            </a:r>
          </a:p>
        </p:txBody>
      </p:sp>
      <p:sp>
        <p:nvSpPr>
          <p:cNvPr id="3" name="Content Placeholder 2">
            <a:extLst>
              <a:ext uri="{FF2B5EF4-FFF2-40B4-BE49-F238E27FC236}">
                <a16:creationId xmlns:a16="http://schemas.microsoft.com/office/drawing/2014/main" id="{26D7D7FE-7E35-F8D9-38F7-2CAB9AE972D4}"/>
              </a:ext>
            </a:extLst>
          </p:cNvPr>
          <p:cNvSpPr>
            <a:spLocks noGrp="1"/>
          </p:cNvSpPr>
          <p:nvPr>
            <p:ph idx="1"/>
          </p:nvPr>
        </p:nvSpPr>
        <p:spPr/>
        <p:txBody>
          <a:bodyPr/>
          <a:lstStyle/>
          <a:p>
            <a:r>
              <a:rPr lang="en-US" dirty="0"/>
              <a:t>Observations cannot overlap</a:t>
            </a:r>
          </a:p>
          <a:p>
            <a:r>
              <a:rPr lang="en-US" dirty="0"/>
              <a:t>Leave time to move telescope between observations</a:t>
            </a:r>
          </a:p>
          <a:p>
            <a:r>
              <a:rPr lang="en-US" dirty="0"/>
              <a:t>Wait before observing star again</a:t>
            </a:r>
          </a:p>
          <a:p>
            <a:pPr marL="0" indent="0">
              <a:buNone/>
            </a:pPr>
            <a:endParaRPr lang="en-US" dirty="0"/>
          </a:p>
        </p:txBody>
      </p:sp>
      <p:sp>
        <p:nvSpPr>
          <p:cNvPr id="4" name="Slide Number Placeholder 3">
            <a:extLst>
              <a:ext uri="{FF2B5EF4-FFF2-40B4-BE49-F238E27FC236}">
                <a16:creationId xmlns:a16="http://schemas.microsoft.com/office/drawing/2014/main" id="{2693833A-656E-C77D-57A0-39E08EC788C5}"/>
              </a:ext>
            </a:extLst>
          </p:cNvPr>
          <p:cNvSpPr>
            <a:spLocks noGrp="1"/>
          </p:cNvSpPr>
          <p:nvPr>
            <p:ph type="sldNum" sz="quarter" idx="12"/>
          </p:nvPr>
        </p:nvSpPr>
        <p:spPr/>
        <p:txBody>
          <a:bodyPr/>
          <a:lstStyle/>
          <a:p>
            <a:fld id="{B9B094B7-D4FA-4A0F-9249-19BC8422594A}" type="slidenum">
              <a:rPr lang="en-US" smtClean="0"/>
              <a:t>46</a:t>
            </a:fld>
            <a:endParaRPr lang="en-US"/>
          </a:p>
        </p:txBody>
      </p:sp>
    </p:spTree>
    <p:extLst>
      <p:ext uri="{BB962C8B-B14F-4D97-AF65-F5344CB8AC3E}">
        <p14:creationId xmlns:p14="http://schemas.microsoft.com/office/powerpoint/2010/main" val="9029733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1395F-4F80-ACD9-7904-569630E17589}"/>
              </a:ext>
            </a:extLst>
          </p:cNvPr>
          <p:cNvSpPr>
            <a:spLocks noGrp="1"/>
          </p:cNvSpPr>
          <p:nvPr>
            <p:ph type="title"/>
          </p:nvPr>
        </p:nvSpPr>
        <p:spPr/>
        <p:txBody>
          <a:bodyPr/>
          <a:lstStyle/>
          <a:p>
            <a:r>
              <a:rPr lang="en-US" dirty="0"/>
              <a:t>Study – Astrophysical inputs</a:t>
            </a:r>
          </a:p>
        </p:txBody>
      </p:sp>
      <p:sp>
        <p:nvSpPr>
          <p:cNvPr id="3" name="Content Placeholder 2">
            <a:extLst>
              <a:ext uri="{FF2B5EF4-FFF2-40B4-BE49-F238E27FC236}">
                <a16:creationId xmlns:a16="http://schemas.microsoft.com/office/drawing/2014/main" id="{2A17878D-1374-3C8E-E45B-F2CBB9A22719}"/>
              </a:ext>
            </a:extLst>
          </p:cNvPr>
          <p:cNvSpPr>
            <a:spLocks noGrp="1"/>
          </p:cNvSpPr>
          <p:nvPr>
            <p:ph idx="1"/>
          </p:nvPr>
        </p:nvSpPr>
        <p:spPr/>
        <p:txBody>
          <a:bodyPr>
            <a:normAutofit fontScale="77500" lnSpcReduction="20000"/>
          </a:bodyPr>
          <a:lstStyle/>
          <a:p>
            <a:pPr marL="0" indent="0">
              <a:buNone/>
            </a:pPr>
            <a:r>
              <a:rPr lang="en-US" dirty="0"/>
              <a:t>Instrument</a:t>
            </a:r>
          </a:p>
          <a:p>
            <a:r>
              <a:rPr lang="en-US" dirty="0"/>
              <a:t>RV instrument at Keck with 3 cm/s precision</a:t>
            </a:r>
          </a:p>
          <a:p>
            <a:pPr marL="0" indent="0">
              <a:buNone/>
            </a:pPr>
            <a:endParaRPr lang="en-US" dirty="0"/>
          </a:p>
          <a:p>
            <a:pPr marL="0" indent="0">
              <a:buNone/>
            </a:pPr>
            <a:r>
              <a:rPr lang="en-US" dirty="0"/>
              <a:t>Observing run</a:t>
            </a:r>
          </a:p>
          <a:p>
            <a:r>
              <a:rPr lang="en-US" dirty="0"/>
              <a:t>2038-2043, 100 random nights a year, 20 minutes per exposure</a:t>
            </a:r>
          </a:p>
          <a:p>
            <a:r>
              <a:rPr lang="en-US" dirty="0"/>
              <a:t>Target List from NEID Earth Twin Survey – Gupta 2021</a:t>
            </a:r>
          </a:p>
          <a:p>
            <a:pPr marL="0" indent="0">
              <a:buNone/>
            </a:pPr>
            <a:endParaRPr lang="en-US" dirty="0"/>
          </a:p>
          <a:p>
            <a:pPr marL="0" indent="0">
              <a:buNone/>
            </a:pPr>
            <a:r>
              <a:rPr lang="en-US" dirty="0"/>
              <a:t>Inputs</a:t>
            </a:r>
          </a:p>
          <a:p>
            <a:r>
              <a:rPr lang="en-US" dirty="0" err="1"/>
              <a:t>Dulz</a:t>
            </a:r>
            <a:r>
              <a:rPr lang="en-US" dirty="0"/>
              <a:t> 2020 planet occurrence rates but guarantee an Earth-like planet exists</a:t>
            </a:r>
          </a:p>
          <a:p>
            <a:r>
              <a:rPr lang="en-US" dirty="0"/>
              <a:t>Simulate HWO-like observations with EXOSIMS</a:t>
            </a:r>
          </a:p>
          <a:p>
            <a:r>
              <a:rPr lang="en-US" dirty="0"/>
              <a:t>L2 orbit for HWO for two year initial observation schedule</a:t>
            </a:r>
          </a:p>
          <a:p>
            <a:r>
              <a:rPr lang="en-US" dirty="0"/>
              <a:t>Remove planets not in Habitable zone</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1C304E1F-BAE5-8BEE-5BF3-59ACA8B331CF}"/>
              </a:ext>
            </a:extLst>
          </p:cNvPr>
          <p:cNvSpPr>
            <a:spLocks noGrp="1"/>
          </p:cNvSpPr>
          <p:nvPr>
            <p:ph type="sldNum" sz="quarter" idx="12"/>
          </p:nvPr>
        </p:nvSpPr>
        <p:spPr/>
        <p:txBody>
          <a:bodyPr/>
          <a:lstStyle/>
          <a:p>
            <a:fld id="{B9B094B7-D4FA-4A0F-9249-19BC8422594A}" type="slidenum">
              <a:rPr lang="en-US" smtClean="0"/>
              <a:t>47</a:t>
            </a:fld>
            <a:endParaRPr lang="en-US"/>
          </a:p>
        </p:txBody>
      </p:sp>
    </p:spTree>
    <p:extLst>
      <p:ext uri="{BB962C8B-B14F-4D97-AF65-F5344CB8AC3E}">
        <p14:creationId xmlns:p14="http://schemas.microsoft.com/office/powerpoint/2010/main" val="32558099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6FDB4-3D81-DE9E-6E1C-6B4A37A110A6}"/>
              </a:ext>
            </a:extLst>
          </p:cNvPr>
          <p:cNvSpPr>
            <a:spLocks noGrp="1"/>
          </p:cNvSpPr>
          <p:nvPr>
            <p:ph type="title"/>
          </p:nvPr>
        </p:nvSpPr>
        <p:spPr/>
        <p:txBody>
          <a:bodyPr/>
          <a:lstStyle/>
          <a:p>
            <a:r>
              <a:rPr lang="en-US" dirty="0"/>
              <a:t>Initial observation schedule for orbit fitting</a:t>
            </a:r>
          </a:p>
        </p:txBody>
      </p:sp>
      <p:sp>
        <p:nvSpPr>
          <p:cNvPr id="3" name="Content Placeholder 2">
            <a:extLst>
              <a:ext uri="{FF2B5EF4-FFF2-40B4-BE49-F238E27FC236}">
                <a16:creationId xmlns:a16="http://schemas.microsoft.com/office/drawing/2014/main" id="{23BE466D-AEFD-F698-80E1-2F6EF99D5A41}"/>
              </a:ext>
            </a:extLst>
          </p:cNvPr>
          <p:cNvSpPr>
            <a:spLocks noGrp="1"/>
          </p:cNvSpPr>
          <p:nvPr>
            <p:ph idx="1"/>
          </p:nvPr>
        </p:nvSpPr>
        <p:spPr/>
        <p:txBody>
          <a:bodyPr>
            <a:normAutofit lnSpcReduction="10000"/>
          </a:bodyPr>
          <a:lstStyle/>
          <a:p>
            <a:pPr marL="0" indent="0">
              <a:buNone/>
            </a:pPr>
            <a:r>
              <a:rPr lang="en-US" dirty="0"/>
              <a:t>Probability of detection</a:t>
            </a:r>
          </a:p>
          <a:p>
            <a:r>
              <a:rPr lang="en-US" dirty="0"/>
              <a:t>10000 constructed orbits without likelihood weighting</a:t>
            </a:r>
          </a:p>
          <a:p>
            <a:r>
              <a:rPr lang="en-US" dirty="0"/>
              <a:t>1 hour to 30-day integration times</a:t>
            </a:r>
          </a:p>
          <a:p>
            <a:pPr marL="0" indent="0">
              <a:buNone/>
            </a:pPr>
            <a:endParaRPr lang="en-US" dirty="0"/>
          </a:p>
          <a:p>
            <a:r>
              <a:rPr lang="en-US" dirty="0"/>
              <a:t>Integration times of</a:t>
            </a:r>
          </a:p>
          <a:p>
            <a:pPr lvl="1"/>
            <a:r>
              <a:rPr lang="en-US" dirty="0"/>
              <a:t>6 hours, 1 day, 5 days, 10 days, 30 days</a:t>
            </a:r>
          </a:p>
          <a:p>
            <a:r>
              <a:rPr lang="en-US" dirty="0"/>
              <a:t>0.95 probability of detection threshold</a:t>
            </a:r>
          </a:p>
          <a:p>
            <a:r>
              <a:rPr lang="en-US" dirty="0"/>
              <a:t>Two hours of run time with 10 cores</a:t>
            </a:r>
          </a:p>
          <a:p>
            <a:r>
              <a:rPr lang="en-US" dirty="0"/>
              <a:t>Assume 1.75 exozodi</a:t>
            </a:r>
          </a:p>
          <a:p>
            <a:endParaRPr lang="en-US" dirty="0"/>
          </a:p>
        </p:txBody>
      </p:sp>
      <p:sp>
        <p:nvSpPr>
          <p:cNvPr id="4" name="Slide Number Placeholder 3">
            <a:extLst>
              <a:ext uri="{FF2B5EF4-FFF2-40B4-BE49-F238E27FC236}">
                <a16:creationId xmlns:a16="http://schemas.microsoft.com/office/drawing/2014/main" id="{455E84E9-6260-B0D5-3DF2-AD38E814FD3B}"/>
              </a:ext>
            </a:extLst>
          </p:cNvPr>
          <p:cNvSpPr>
            <a:spLocks noGrp="1"/>
          </p:cNvSpPr>
          <p:nvPr>
            <p:ph type="sldNum" sz="quarter" idx="12"/>
          </p:nvPr>
        </p:nvSpPr>
        <p:spPr/>
        <p:txBody>
          <a:bodyPr/>
          <a:lstStyle/>
          <a:p>
            <a:fld id="{B9B094B7-D4FA-4A0F-9249-19BC8422594A}" type="slidenum">
              <a:rPr lang="en-US" smtClean="0"/>
              <a:t>48</a:t>
            </a:fld>
            <a:endParaRPr lang="en-US"/>
          </a:p>
        </p:txBody>
      </p:sp>
    </p:spTree>
    <p:extLst>
      <p:ext uri="{BB962C8B-B14F-4D97-AF65-F5344CB8AC3E}">
        <p14:creationId xmlns:p14="http://schemas.microsoft.com/office/powerpoint/2010/main" val="40582371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0DBAA-0996-D5AE-5FDC-390613F0B6D4}"/>
              </a:ext>
            </a:extLst>
          </p:cNvPr>
          <p:cNvSpPr>
            <a:spLocks noGrp="1"/>
          </p:cNvSpPr>
          <p:nvPr>
            <p:ph type="title"/>
          </p:nvPr>
        </p:nvSpPr>
        <p:spPr/>
        <p:txBody>
          <a:bodyPr/>
          <a:lstStyle/>
          <a:p>
            <a:r>
              <a:rPr lang="en-US" dirty="0"/>
              <a:t>Example schedule</a:t>
            </a:r>
          </a:p>
        </p:txBody>
      </p:sp>
      <p:sp>
        <p:nvSpPr>
          <p:cNvPr id="4" name="Slide Number Placeholder 3">
            <a:extLst>
              <a:ext uri="{FF2B5EF4-FFF2-40B4-BE49-F238E27FC236}">
                <a16:creationId xmlns:a16="http://schemas.microsoft.com/office/drawing/2014/main" id="{0B054674-F568-4C78-382F-C2CFB6569225}"/>
              </a:ext>
            </a:extLst>
          </p:cNvPr>
          <p:cNvSpPr>
            <a:spLocks noGrp="1"/>
          </p:cNvSpPr>
          <p:nvPr>
            <p:ph type="sldNum" sz="quarter" idx="12"/>
          </p:nvPr>
        </p:nvSpPr>
        <p:spPr/>
        <p:txBody>
          <a:bodyPr/>
          <a:lstStyle/>
          <a:p>
            <a:fld id="{B9B094B7-D4FA-4A0F-9249-19BC8422594A}" type="slidenum">
              <a:rPr lang="en-US" smtClean="0"/>
              <a:t>49</a:t>
            </a:fld>
            <a:endParaRPr lang="en-US"/>
          </a:p>
        </p:txBody>
      </p:sp>
      <p:pic>
        <p:nvPicPr>
          <p:cNvPr id="9" name="Picture 8" descr="A screenshot of a computer screen&#10;&#10;Description automatically generated">
            <a:extLst>
              <a:ext uri="{FF2B5EF4-FFF2-40B4-BE49-F238E27FC236}">
                <a16:creationId xmlns:a16="http://schemas.microsoft.com/office/drawing/2014/main" id="{03A1EF4E-D7FE-4326-1CAC-D678075BE2BF}"/>
              </a:ext>
            </a:extLst>
          </p:cNvPr>
          <p:cNvPicPr>
            <a:picLocks noChangeAspect="1"/>
          </p:cNvPicPr>
          <p:nvPr/>
        </p:nvPicPr>
        <p:blipFill rotWithShape="1">
          <a:blip r:embed="rId2">
            <a:extLst>
              <a:ext uri="{28A0092B-C50C-407E-A947-70E740481C1C}">
                <a14:useLocalDpi xmlns:a14="http://schemas.microsoft.com/office/drawing/2010/main" val="0"/>
              </a:ext>
            </a:extLst>
          </a:blip>
          <a:srcRect b="49892"/>
          <a:stretch/>
        </p:blipFill>
        <p:spPr>
          <a:xfrm>
            <a:off x="399122" y="1291497"/>
            <a:ext cx="5696878" cy="5190179"/>
          </a:xfrm>
          <a:prstGeom prst="rect">
            <a:avLst/>
          </a:prstGeom>
        </p:spPr>
      </p:pic>
      <p:pic>
        <p:nvPicPr>
          <p:cNvPr id="10" name="Picture 9" descr="A screenshot of a computer screen&#10;&#10;Description automatically generated">
            <a:extLst>
              <a:ext uri="{FF2B5EF4-FFF2-40B4-BE49-F238E27FC236}">
                <a16:creationId xmlns:a16="http://schemas.microsoft.com/office/drawing/2014/main" id="{97D5AFF6-521B-70F7-5FC2-A33392864CB9}"/>
              </a:ext>
            </a:extLst>
          </p:cNvPr>
          <p:cNvPicPr>
            <a:picLocks noChangeAspect="1"/>
          </p:cNvPicPr>
          <p:nvPr/>
        </p:nvPicPr>
        <p:blipFill rotWithShape="1">
          <a:blip r:embed="rId3">
            <a:extLst>
              <a:ext uri="{28A0092B-C50C-407E-A947-70E740481C1C}">
                <a14:useLocalDpi xmlns:a14="http://schemas.microsoft.com/office/drawing/2010/main" val="0"/>
              </a:ext>
            </a:extLst>
          </a:blip>
          <a:srcRect t="50241"/>
          <a:stretch/>
        </p:blipFill>
        <p:spPr>
          <a:xfrm>
            <a:off x="6340174" y="1552576"/>
            <a:ext cx="5851826" cy="5294225"/>
          </a:xfrm>
          <a:prstGeom prst="rect">
            <a:avLst/>
          </a:prstGeom>
        </p:spPr>
      </p:pic>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B2D5788A-AAC2-C0A1-936F-AE25AC1F040A}"/>
                  </a:ext>
                </a:extLst>
              </p14:cNvPr>
              <p14:cNvContentPartPr/>
              <p14:nvPr/>
            </p14:nvContentPartPr>
            <p14:xfrm>
              <a:off x="5271012" y="1347637"/>
              <a:ext cx="124200" cy="132840"/>
            </p14:xfrm>
          </p:contentPart>
        </mc:Choice>
        <mc:Fallback xmlns="">
          <p:pic>
            <p:nvPicPr>
              <p:cNvPr id="11" name="Ink 10">
                <a:extLst>
                  <a:ext uri="{FF2B5EF4-FFF2-40B4-BE49-F238E27FC236}">
                    <a16:creationId xmlns:a16="http://schemas.microsoft.com/office/drawing/2014/main" id="{B2D5788A-AAC2-C0A1-936F-AE25AC1F040A}"/>
                  </a:ext>
                </a:extLst>
              </p:cNvPr>
              <p:cNvPicPr/>
              <p:nvPr/>
            </p:nvPicPr>
            <p:blipFill>
              <a:blip r:embed="rId5"/>
              <a:stretch>
                <a:fillRect/>
              </a:stretch>
            </p:blipFill>
            <p:spPr>
              <a:xfrm>
                <a:off x="5262372" y="1338997"/>
                <a:ext cx="141840" cy="150480"/>
              </a:xfrm>
              <a:prstGeom prst="rect">
                <a:avLst/>
              </a:prstGeom>
            </p:spPr>
          </p:pic>
        </mc:Fallback>
      </mc:AlternateContent>
    </p:spTree>
    <p:extLst>
      <p:ext uri="{BB962C8B-B14F-4D97-AF65-F5344CB8AC3E}">
        <p14:creationId xmlns:p14="http://schemas.microsoft.com/office/powerpoint/2010/main" val="425352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CD918-A939-2DBF-D789-E88EE78039CD}"/>
              </a:ext>
            </a:extLst>
          </p:cNvPr>
          <p:cNvSpPr>
            <a:spLocks noGrp="1"/>
          </p:cNvSpPr>
          <p:nvPr>
            <p:ph type="title"/>
          </p:nvPr>
        </p:nvSpPr>
        <p:spPr/>
        <p:txBody>
          <a:bodyPr/>
          <a:lstStyle/>
          <a:p>
            <a:r>
              <a:rPr lang="en-US" dirty="0"/>
              <a:t>Direct Imaging</a:t>
            </a:r>
          </a:p>
        </p:txBody>
      </p:sp>
      <p:sp>
        <p:nvSpPr>
          <p:cNvPr id="4" name="Slide Number Placeholder 3">
            <a:extLst>
              <a:ext uri="{FF2B5EF4-FFF2-40B4-BE49-F238E27FC236}">
                <a16:creationId xmlns:a16="http://schemas.microsoft.com/office/drawing/2014/main" id="{DFC451B5-1A1B-FF55-3465-DB2AF16A5A43}"/>
              </a:ext>
            </a:extLst>
          </p:cNvPr>
          <p:cNvSpPr>
            <a:spLocks noGrp="1"/>
          </p:cNvSpPr>
          <p:nvPr>
            <p:ph type="sldNum" sz="quarter" idx="12"/>
          </p:nvPr>
        </p:nvSpPr>
        <p:spPr/>
        <p:txBody>
          <a:bodyPr/>
          <a:lstStyle/>
          <a:p>
            <a:fld id="{B9B094B7-D4FA-4A0F-9249-19BC8422594A}" type="slidenum">
              <a:rPr lang="en-US" smtClean="0"/>
              <a:t>5</a:t>
            </a:fld>
            <a:endParaRPr lang="en-US"/>
          </a:p>
        </p:txBody>
      </p:sp>
      <p:pic>
        <p:nvPicPr>
          <p:cNvPr id="8" name="fig12">
            <a:hlinkClick r:id="" action="ppaction://media"/>
            <a:extLst>
              <a:ext uri="{FF2B5EF4-FFF2-40B4-BE49-F238E27FC236}">
                <a16:creationId xmlns:a16="http://schemas.microsoft.com/office/drawing/2014/main" id="{717C5FBF-9CCD-4328-3927-CF6630516B0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029" y="1690688"/>
            <a:ext cx="12184971" cy="4061657"/>
          </a:xfrm>
        </p:spPr>
      </p:pic>
    </p:spTree>
    <p:extLst>
      <p:ext uri="{BB962C8B-B14F-4D97-AF65-F5344CB8AC3E}">
        <p14:creationId xmlns:p14="http://schemas.microsoft.com/office/powerpoint/2010/main" val="260015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C0325-1B2B-6EC7-29CF-E373C22ECBD0}"/>
              </a:ext>
            </a:extLst>
          </p:cNvPr>
          <p:cNvSpPr>
            <a:spLocks noGrp="1"/>
          </p:cNvSpPr>
          <p:nvPr>
            <p:ph type="title"/>
          </p:nvPr>
        </p:nvSpPr>
        <p:spPr/>
        <p:txBody>
          <a:bodyPr/>
          <a:lstStyle/>
          <a:p>
            <a:r>
              <a:rPr lang="en-US" dirty="0"/>
              <a:t>Random walk scheduler</a:t>
            </a:r>
          </a:p>
        </p:txBody>
      </p:sp>
      <p:sp>
        <p:nvSpPr>
          <p:cNvPr id="3" name="Content Placeholder 2">
            <a:extLst>
              <a:ext uri="{FF2B5EF4-FFF2-40B4-BE49-F238E27FC236}">
                <a16:creationId xmlns:a16="http://schemas.microsoft.com/office/drawing/2014/main" id="{97CFC7E4-7694-6C2F-E5F7-967FD7D7F918}"/>
              </a:ext>
            </a:extLst>
          </p:cNvPr>
          <p:cNvSpPr>
            <a:spLocks noGrp="1"/>
          </p:cNvSpPr>
          <p:nvPr>
            <p:ph idx="1"/>
          </p:nvPr>
        </p:nvSpPr>
        <p:spPr/>
        <p:txBody>
          <a:bodyPr/>
          <a:lstStyle/>
          <a:p>
            <a:r>
              <a:rPr lang="en-US" dirty="0"/>
              <a:t>Same set of stars and planets</a:t>
            </a:r>
          </a:p>
          <a:p>
            <a:r>
              <a:rPr lang="en-US" dirty="0"/>
              <a:t>Randomly choose star to observe</a:t>
            </a:r>
          </a:p>
          <a:p>
            <a:r>
              <a:rPr lang="en-US" dirty="0"/>
              <a:t>Integration time per star is the time required to reach </a:t>
            </a:r>
            <a:r>
              <a:rPr lang="el-GR" dirty="0"/>
              <a:t>Δ</a:t>
            </a:r>
            <a:r>
              <a:rPr lang="en-US" dirty="0"/>
              <a:t>mag=25</a:t>
            </a:r>
          </a:p>
          <a:p>
            <a:r>
              <a:rPr lang="en-US" dirty="0"/>
              <a:t>2 years to observe </a:t>
            </a:r>
          </a:p>
        </p:txBody>
      </p:sp>
      <p:sp>
        <p:nvSpPr>
          <p:cNvPr id="4" name="Slide Number Placeholder 3">
            <a:extLst>
              <a:ext uri="{FF2B5EF4-FFF2-40B4-BE49-F238E27FC236}">
                <a16:creationId xmlns:a16="http://schemas.microsoft.com/office/drawing/2014/main" id="{03001874-6F60-8CC5-718A-8F33295C373C}"/>
              </a:ext>
            </a:extLst>
          </p:cNvPr>
          <p:cNvSpPr>
            <a:spLocks noGrp="1"/>
          </p:cNvSpPr>
          <p:nvPr>
            <p:ph type="sldNum" sz="quarter" idx="12"/>
          </p:nvPr>
        </p:nvSpPr>
        <p:spPr/>
        <p:txBody>
          <a:bodyPr/>
          <a:lstStyle/>
          <a:p>
            <a:fld id="{B9B094B7-D4FA-4A0F-9249-19BC8422594A}" type="slidenum">
              <a:rPr lang="en-US" smtClean="0"/>
              <a:t>50</a:t>
            </a:fld>
            <a:endParaRPr lang="en-US"/>
          </a:p>
        </p:txBody>
      </p:sp>
    </p:spTree>
    <p:extLst>
      <p:ext uri="{BB962C8B-B14F-4D97-AF65-F5344CB8AC3E}">
        <p14:creationId xmlns:p14="http://schemas.microsoft.com/office/powerpoint/2010/main" val="34205123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105C3-8CEE-176C-69A5-5EA087FBB138}"/>
              </a:ext>
            </a:extLst>
          </p:cNvPr>
          <p:cNvSpPr>
            <a:spLocks noGrp="1"/>
          </p:cNvSpPr>
          <p:nvPr>
            <p:ph type="title"/>
          </p:nvPr>
        </p:nvSpPr>
        <p:spPr/>
        <p:txBody>
          <a:bodyPr/>
          <a:lstStyle/>
          <a:p>
            <a:endParaRPr lang="en-US" dirty="0"/>
          </a:p>
        </p:txBody>
      </p:sp>
      <p:sp>
        <p:nvSpPr>
          <p:cNvPr id="4" name="Slide Number Placeholder 3">
            <a:extLst>
              <a:ext uri="{FF2B5EF4-FFF2-40B4-BE49-F238E27FC236}">
                <a16:creationId xmlns:a16="http://schemas.microsoft.com/office/drawing/2014/main" id="{68B2812D-0216-2304-E99B-A0B005493CDD}"/>
              </a:ext>
            </a:extLst>
          </p:cNvPr>
          <p:cNvSpPr>
            <a:spLocks noGrp="1"/>
          </p:cNvSpPr>
          <p:nvPr>
            <p:ph type="sldNum" sz="quarter" idx="12"/>
          </p:nvPr>
        </p:nvSpPr>
        <p:spPr/>
        <p:txBody>
          <a:bodyPr/>
          <a:lstStyle/>
          <a:p>
            <a:fld id="{B9B094B7-D4FA-4A0F-9249-19BC8422594A}" type="slidenum">
              <a:rPr lang="en-US" smtClean="0"/>
              <a:t>51</a:t>
            </a:fld>
            <a:endParaRPr lang="en-US"/>
          </a:p>
        </p:txBody>
      </p:sp>
      <p:pic>
        <p:nvPicPr>
          <p:cNvPr id="7" name="Content Placeholder 6" descr="A screenshot of a computer screen&#10;&#10;Description automatically generated">
            <a:extLst>
              <a:ext uri="{FF2B5EF4-FFF2-40B4-BE49-F238E27FC236}">
                <a16:creationId xmlns:a16="http://schemas.microsoft.com/office/drawing/2014/main" id="{CE165BFF-7880-70EC-0FB2-8A9B3E01484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7845" t="7909" r="8739" b="6514"/>
          <a:stretch/>
        </p:blipFill>
        <p:spPr>
          <a:xfrm>
            <a:off x="1086505" y="5635"/>
            <a:ext cx="10018990" cy="6852365"/>
          </a:xfrm>
        </p:spPr>
      </p:pic>
    </p:spTree>
    <p:extLst>
      <p:ext uri="{BB962C8B-B14F-4D97-AF65-F5344CB8AC3E}">
        <p14:creationId xmlns:p14="http://schemas.microsoft.com/office/powerpoint/2010/main" val="8830559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D34B7-13CC-A71C-1937-8255FD0D2AD5}"/>
              </a:ext>
            </a:extLst>
          </p:cNvPr>
          <p:cNvSpPr>
            <a:spLocks noGrp="1"/>
          </p:cNvSpPr>
          <p:nvPr>
            <p:ph type="title"/>
          </p:nvPr>
        </p:nvSpPr>
        <p:spPr/>
        <p:txBody>
          <a:bodyPr/>
          <a:lstStyle/>
          <a:p>
            <a:r>
              <a:rPr lang="en-US" dirty="0"/>
              <a:t>Precision and exozodi parameter sweeps</a:t>
            </a:r>
          </a:p>
        </p:txBody>
      </p:sp>
      <p:sp>
        <p:nvSpPr>
          <p:cNvPr id="4" name="Slide Number Placeholder 3">
            <a:extLst>
              <a:ext uri="{FF2B5EF4-FFF2-40B4-BE49-F238E27FC236}">
                <a16:creationId xmlns:a16="http://schemas.microsoft.com/office/drawing/2014/main" id="{B8264445-B976-7DF5-5E9A-588757E18CB5}"/>
              </a:ext>
            </a:extLst>
          </p:cNvPr>
          <p:cNvSpPr>
            <a:spLocks noGrp="1"/>
          </p:cNvSpPr>
          <p:nvPr>
            <p:ph type="sldNum" sz="quarter" idx="12"/>
          </p:nvPr>
        </p:nvSpPr>
        <p:spPr/>
        <p:txBody>
          <a:bodyPr/>
          <a:lstStyle/>
          <a:p>
            <a:fld id="{B9B094B7-D4FA-4A0F-9249-19BC8422594A}" type="slidenum">
              <a:rPr lang="en-US" smtClean="0"/>
              <a:t>52</a:t>
            </a:fld>
            <a:endParaRPr lang="en-US"/>
          </a:p>
        </p:txBody>
      </p:sp>
      <p:pic>
        <p:nvPicPr>
          <p:cNvPr id="12" name="Content Placeholder 11" descr="A graph on a black background&#10;&#10;Description automatically generated">
            <a:extLst>
              <a:ext uri="{FF2B5EF4-FFF2-40B4-BE49-F238E27FC236}">
                <a16:creationId xmlns:a16="http://schemas.microsoft.com/office/drawing/2014/main" id="{0AC4631D-AA25-6C3E-E5CB-8CDFA49C630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595" y="1360391"/>
            <a:ext cx="5486410" cy="5486410"/>
          </a:xfrm>
        </p:spPr>
      </p:pic>
      <p:pic>
        <p:nvPicPr>
          <p:cNvPr id="16" name="Picture 15" descr="A graph on a black background&#10;&#10;Description automatically generated">
            <a:extLst>
              <a:ext uri="{FF2B5EF4-FFF2-40B4-BE49-F238E27FC236}">
                <a16:creationId xmlns:a16="http://schemas.microsoft.com/office/drawing/2014/main" id="{E09767CA-E4AD-C7B7-872E-C1910A9A60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360390"/>
            <a:ext cx="5486411" cy="5486411"/>
          </a:xfrm>
          <a:prstGeom prst="rect">
            <a:avLst/>
          </a:prstGeom>
        </p:spPr>
      </p:pic>
    </p:spTree>
    <p:extLst>
      <p:ext uri="{BB962C8B-B14F-4D97-AF65-F5344CB8AC3E}">
        <p14:creationId xmlns:p14="http://schemas.microsoft.com/office/powerpoint/2010/main" val="27074432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8B07D-CB87-C4D9-2A8A-002EBA0BB7C8}"/>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16E805B7-8569-1BD9-808D-77035B5BF45D}"/>
              </a:ext>
            </a:extLst>
          </p:cNvPr>
          <p:cNvSpPr>
            <a:spLocks noGrp="1"/>
          </p:cNvSpPr>
          <p:nvPr>
            <p:ph idx="1"/>
          </p:nvPr>
        </p:nvSpPr>
        <p:spPr>
          <a:xfrm>
            <a:off x="838200" y="1392572"/>
            <a:ext cx="4421697" cy="5268287"/>
          </a:xfrm>
        </p:spPr>
        <p:txBody>
          <a:bodyPr>
            <a:normAutofit/>
          </a:bodyPr>
          <a:lstStyle/>
          <a:p>
            <a:r>
              <a:rPr lang="en-US" dirty="0"/>
              <a:t>Calculating photometric constraint when there is a coupling between planet and background count rate</a:t>
            </a:r>
          </a:p>
          <a:p>
            <a:r>
              <a:rPr lang="en-US" dirty="0"/>
              <a:t>Full simulation of the radial velocity fitting process</a:t>
            </a:r>
          </a:p>
          <a:p>
            <a:r>
              <a:rPr lang="en-US" dirty="0"/>
              <a:t>Estimation of planet detectability</a:t>
            </a:r>
          </a:p>
          <a:p>
            <a:r>
              <a:rPr lang="en-US" dirty="0"/>
              <a:t>Scheduler with constraint programming</a:t>
            </a:r>
          </a:p>
          <a:p>
            <a:r>
              <a:rPr lang="en-US" dirty="0"/>
              <a:t>Scheduler outperforms blind search</a:t>
            </a:r>
          </a:p>
          <a:p>
            <a:endParaRPr lang="en-US" dirty="0"/>
          </a:p>
        </p:txBody>
      </p:sp>
      <p:sp>
        <p:nvSpPr>
          <p:cNvPr id="4" name="Slide Number Placeholder 3">
            <a:extLst>
              <a:ext uri="{FF2B5EF4-FFF2-40B4-BE49-F238E27FC236}">
                <a16:creationId xmlns:a16="http://schemas.microsoft.com/office/drawing/2014/main" id="{67010683-385B-473A-4EBF-5A17B672CC24}"/>
              </a:ext>
            </a:extLst>
          </p:cNvPr>
          <p:cNvSpPr>
            <a:spLocks noGrp="1"/>
          </p:cNvSpPr>
          <p:nvPr>
            <p:ph type="sldNum" sz="quarter" idx="12"/>
          </p:nvPr>
        </p:nvSpPr>
        <p:spPr/>
        <p:txBody>
          <a:bodyPr/>
          <a:lstStyle/>
          <a:p>
            <a:fld id="{B9B094B7-D4FA-4A0F-9249-19BC8422594A}" type="slidenum">
              <a:rPr lang="en-US" smtClean="0"/>
              <a:t>53</a:t>
            </a:fld>
            <a:endParaRPr lang="en-US"/>
          </a:p>
        </p:txBody>
      </p:sp>
      <p:pic>
        <p:nvPicPr>
          <p:cNvPr id="5" name="fig4">
            <a:hlinkClick r:id="" action="ppaction://media"/>
            <a:extLst>
              <a:ext uri="{FF2B5EF4-FFF2-40B4-BE49-F238E27FC236}">
                <a16:creationId xmlns:a16="http://schemas.microsoft.com/office/drawing/2014/main" id="{3B1D8D90-3335-DB2B-6EE4-05BC7EC3DEE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34000" y="0"/>
            <a:ext cx="6858000" cy="6858000"/>
          </a:xfrm>
          <a:prstGeom prst="rect">
            <a:avLst/>
          </a:prstGeom>
        </p:spPr>
      </p:pic>
    </p:spTree>
    <p:extLst>
      <p:ext uri="{BB962C8B-B14F-4D97-AF65-F5344CB8AC3E}">
        <p14:creationId xmlns:p14="http://schemas.microsoft.com/office/powerpoint/2010/main" val="141105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fig7">
            <a:hlinkClick r:id="" action="ppaction://media"/>
            <a:extLst>
              <a:ext uri="{FF2B5EF4-FFF2-40B4-BE49-F238E27FC236}">
                <a16:creationId xmlns:a16="http://schemas.microsoft.com/office/drawing/2014/main" id="{61D473D2-4669-A065-735E-D5D74F60E7C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45201" y="-1"/>
            <a:ext cx="6846799" cy="6846801"/>
          </a:xfrm>
          <a:prstGeom prst="rect">
            <a:avLst/>
          </a:prstGeom>
        </p:spPr>
      </p:pic>
      <p:sp>
        <p:nvSpPr>
          <p:cNvPr id="2" name="Title 1">
            <a:extLst>
              <a:ext uri="{FF2B5EF4-FFF2-40B4-BE49-F238E27FC236}">
                <a16:creationId xmlns:a16="http://schemas.microsoft.com/office/drawing/2014/main" id="{B8BEF058-4665-75A6-E70B-C8335243CFD5}"/>
              </a:ext>
            </a:extLst>
          </p:cNvPr>
          <p:cNvSpPr>
            <a:spLocks noGrp="1"/>
          </p:cNvSpPr>
          <p:nvPr>
            <p:ph type="title"/>
          </p:nvPr>
        </p:nvSpPr>
        <p:spPr/>
        <p:txBody>
          <a:bodyPr/>
          <a:lstStyle/>
          <a:p>
            <a:r>
              <a:rPr lang="en-US" dirty="0"/>
              <a:t>Future work</a:t>
            </a:r>
          </a:p>
        </p:txBody>
      </p:sp>
      <p:sp>
        <p:nvSpPr>
          <p:cNvPr id="3" name="Content Placeholder 2">
            <a:extLst>
              <a:ext uri="{FF2B5EF4-FFF2-40B4-BE49-F238E27FC236}">
                <a16:creationId xmlns:a16="http://schemas.microsoft.com/office/drawing/2014/main" id="{6FA5E902-7F0A-5186-643A-1E9569DB702B}"/>
              </a:ext>
            </a:extLst>
          </p:cNvPr>
          <p:cNvSpPr>
            <a:spLocks noGrp="1"/>
          </p:cNvSpPr>
          <p:nvPr>
            <p:ph idx="1"/>
          </p:nvPr>
        </p:nvSpPr>
        <p:spPr>
          <a:xfrm>
            <a:off x="838200" y="1825625"/>
            <a:ext cx="5257800" cy="4351338"/>
          </a:xfrm>
        </p:spPr>
        <p:txBody>
          <a:bodyPr/>
          <a:lstStyle/>
          <a:p>
            <a:r>
              <a:rPr lang="en-US" dirty="0"/>
              <a:t>Updating fits based on direct imaging data</a:t>
            </a:r>
          </a:p>
          <a:p>
            <a:r>
              <a:rPr lang="en-US" dirty="0"/>
              <a:t>Information theory</a:t>
            </a:r>
          </a:p>
          <a:p>
            <a:r>
              <a:rPr lang="en-US" dirty="0"/>
              <a:t>Effect of different occurrence rates, RV precision, RV observation schedules on planet yield</a:t>
            </a:r>
          </a:p>
          <a:p>
            <a:r>
              <a:rPr lang="en-US" dirty="0"/>
              <a:t>Exozodi handling</a:t>
            </a:r>
          </a:p>
          <a:p>
            <a:endParaRPr lang="en-US" dirty="0"/>
          </a:p>
        </p:txBody>
      </p:sp>
      <p:sp>
        <p:nvSpPr>
          <p:cNvPr id="4" name="Slide Number Placeholder 3">
            <a:extLst>
              <a:ext uri="{FF2B5EF4-FFF2-40B4-BE49-F238E27FC236}">
                <a16:creationId xmlns:a16="http://schemas.microsoft.com/office/drawing/2014/main" id="{9F26B982-D4A5-5BED-EA52-177C535E76D7}"/>
              </a:ext>
            </a:extLst>
          </p:cNvPr>
          <p:cNvSpPr>
            <a:spLocks noGrp="1"/>
          </p:cNvSpPr>
          <p:nvPr>
            <p:ph type="sldNum" sz="quarter" idx="12"/>
          </p:nvPr>
        </p:nvSpPr>
        <p:spPr/>
        <p:txBody>
          <a:bodyPr/>
          <a:lstStyle/>
          <a:p>
            <a:fld id="{B9B094B7-D4FA-4A0F-9249-19BC8422594A}" type="slidenum">
              <a:rPr lang="en-US" smtClean="0"/>
              <a:t>54</a:t>
            </a:fld>
            <a:endParaRPr lang="en-US"/>
          </a:p>
        </p:txBody>
      </p:sp>
    </p:spTree>
    <p:extLst>
      <p:ext uri="{BB962C8B-B14F-4D97-AF65-F5344CB8AC3E}">
        <p14:creationId xmlns:p14="http://schemas.microsoft.com/office/powerpoint/2010/main" val="87717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180DA-0DF9-DF3D-4ECE-54906D9A49EF}"/>
              </a:ext>
            </a:extLst>
          </p:cNvPr>
          <p:cNvSpPr>
            <a:spLocks noGrp="1"/>
          </p:cNvSpPr>
          <p:nvPr>
            <p:ph type="title"/>
          </p:nvPr>
        </p:nvSpPr>
        <p:spPr>
          <a:xfrm>
            <a:off x="838200" y="365125"/>
            <a:ext cx="5257800" cy="1325563"/>
          </a:xfrm>
        </p:spPr>
        <p:txBody>
          <a:bodyPr/>
          <a:lstStyle/>
          <a:p>
            <a:pPr algn="ctr"/>
            <a:r>
              <a:rPr lang="en-US" dirty="0"/>
              <a:t>Publications</a:t>
            </a:r>
          </a:p>
        </p:txBody>
      </p:sp>
      <p:sp>
        <p:nvSpPr>
          <p:cNvPr id="3" name="Content Placeholder 2">
            <a:extLst>
              <a:ext uri="{FF2B5EF4-FFF2-40B4-BE49-F238E27FC236}">
                <a16:creationId xmlns:a16="http://schemas.microsoft.com/office/drawing/2014/main" id="{CF058F27-9E13-8E02-A7CB-A44DCE21878F}"/>
              </a:ext>
            </a:extLst>
          </p:cNvPr>
          <p:cNvSpPr>
            <a:spLocks noGrp="1"/>
          </p:cNvSpPr>
          <p:nvPr>
            <p:ph idx="1"/>
          </p:nvPr>
        </p:nvSpPr>
        <p:spPr>
          <a:xfrm>
            <a:off x="838200" y="1825624"/>
            <a:ext cx="5420557" cy="4743851"/>
          </a:xfrm>
        </p:spPr>
        <p:txBody>
          <a:bodyPr>
            <a:normAutofit fontScale="70000" lnSpcReduction="20000"/>
          </a:bodyPr>
          <a:lstStyle/>
          <a:p>
            <a:pPr marL="514350" indent="-514350">
              <a:buFont typeface="+mj-lt"/>
              <a:buAutoNum type="arabicPeriod"/>
            </a:pPr>
            <a:r>
              <a:rPr lang="en-US" dirty="0"/>
              <a:t>Scheduling Direct Imaging Observations Based on Radial Velocity Orbital Fits: Best Practices for Translating Orbits and Failure Modes</a:t>
            </a:r>
          </a:p>
          <a:p>
            <a:pPr lvl="1"/>
            <a:r>
              <a:rPr lang="en-US" dirty="0"/>
              <a:t>Corey Spohn, Dmitry </a:t>
            </a:r>
            <a:r>
              <a:rPr lang="en-US" dirty="0" err="1"/>
              <a:t>Savransky</a:t>
            </a:r>
            <a:r>
              <a:rPr lang="en-US" dirty="0"/>
              <a:t>, Rhonda Morgan</a:t>
            </a:r>
          </a:p>
          <a:p>
            <a:pPr lvl="1"/>
            <a:r>
              <a:rPr lang="en-US" dirty="0"/>
              <a:t>The Astronomical Journal 163.4 (Mar. 11, 2022) p. 163. IOP Publishing, 2022</a:t>
            </a:r>
          </a:p>
          <a:p>
            <a:pPr marL="514350" indent="-514350">
              <a:buFont typeface="+mj-lt"/>
              <a:buAutoNum type="arabicPeriod"/>
            </a:pPr>
            <a:r>
              <a:rPr lang="en-US" dirty="0"/>
              <a:t>Integration Time Adjusted Completeness</a:t>
            </a:r>
          </a:p>
          <a:p>
            <a:pPr lvl="1"/>
            <a:r>
              <a:rPr lang="en-US" dirty="0"/>
              <a:t>Dean </a:t>
            </a:r>
            <a:r>
              <a:rPr lang="en-US" dirty="0" err="1"/>
              <a:t>Keithly</a:t>
            </a:r>
            <a:r>
              <a:rPr lang="en-US" dirty="0"/>
              <a:t>, Dmitry </a:t>
            </a:r>
            <a:r>
              <a:rPr lang="en-US" dirty="0" err="1"/>
              <a:t>Savransky</a:t>
            </a:r>
            <a:r>
              <a:rPr lang="en-US" dirty="0"/>
              <a:t>, Corey Spohn</a:t>
            </a:r>
          </a:p>
          <a:p>
            <a:pPr lvl="1"/>
            <a:r>
              <a:rPr lang="en-US" dirty="0"/>
              <a:t>Journal of Astronomical Telescopes, Instruments, and Systems 7 (July 1, 2021) p. 037002. 2021</a:t>
            </a:r>
          </a:p>
          <a:p>
            <a:pPr marL="514350" indent="-514350">
              <a:buFont typeface="+mj-lt"/>
              <a:buAutoNum type="arabicPeriod"/>
            </a:pPr>
            <a:r>
              <a:rPr lang="en-US" dirty="0"/>
              <a:t>Suppressing Condensation Frosting Using an Out‑of‑Plane Dry Zone</a:t>
            </a:r>
          </a:p>
          <a:p>
            <a:pPr lvl="1"/>
            <a:r>
              <a:rPr lang="en-US" dirty="0"/>
              <a:t>Corey A. Spohn, S. Farzad Ahmadi, Saurabh Nath, Jonathan B. Boreyko</a:t>
            </a:r>
          </a:p>
          <a:p>
            <a:pPr lvl="1"/>
            <a:r>
              <a:rPr lang="en-US" dirty="0"/>
              <a:t>Langmuir 36.51 (Dec. 29, 2020) pp. 15603–15609. American Chemical Society, 2020</a:t>
            </a:r>
          </a:p>
        </p:txBody>
      </p:sp>
      <p:sp>
        <p:nvSpPr>
          <p:cNvPr id="4" name="Slide Number Placeholder 3">
            <a:extLst>
              <a:ext uri="{FF2B5EF4-FFF2-40B4-BE49-F238E27FC236}">
                <a16:creationId xmlns:a16="http://schemas.microsoft.com/office/drawing/2014/main" id="{E3024B4B-32EB-03E2-CB75-E0DF0814C071}"/>
              </a:ext>
            </a:extLst>
          </p:cNvPr>
          <p:cNvSpPr>
            <a:spLocks noGrp="1"/>
          </p:cNvSpPr>
          <p:nvPr>
            <p:ph type="sldNum" sz="quarter" idx="12"/>
          </p:nvPr>
        </p:nvSpPr>
        <p:spPr/>
        <p:txBody>
          <a:bodyPr/>
          <a:lstStyle/>
          <a:p>
            <a:fld id="{B9B094B7-D4FA-4A0F-9249-19BC8422594A}" type="slidenum">
              <a:rPr lang="en-US" smtClean="0"/>
              <a:t>55</a:t>
            </a:fld>
            <a:endParaRPr lang="en-US"/>
          </a:p>
        </p:txBody>
      </p:sp>
      <p:sp>
        <p:nvSpPr>
          <p:cNvPr id="5" name="Content Placeholder 2">
            <a:extLst>
              <a:ext uri="{FF2B5EF4-FFF2-40B4-BE49-F238E27FC236}">
                <a16:creationId xmlns:a16="http://schemas.microsoft.com/office/drawing/2014/main" id="{90949A4F-8423-F45D-4FC2-6A5EF02054EB}"/>
              </a:ext>
            </a:extLst>
          </p:cNvPr>
          <p:cNvSpPr txBox="1">
            <a:spLocks/>
          </p:cNvSpPr>
          <p:nvPr/>
        </p:nvSpPr>
        <p:spPr>
          <a:xfrm>
            <a:off x="6096000" y="1825623"/>
            <a:ext cx="5420557" cy="4743851"/>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dirty="0"/>
              <a:t>Scheduling direct imaging observations based on radial velocity data</a:t>
            </a:r>
          </a:p>
          <a:p>
            <a:pPr lvl="1"/>
            <a:r>
              <a:rPr lang="en-US" dirty="0"/>
              <a:t>Corey Spohn, Dmitry </a:t>
            </a:r>
            <a:r>
              <a:rPr lang="en-US" dirty="0" err="1"/>
              <a:t>Savransky</a:t>
            </a:r>
            <a:endParaRPr lang="en-US" dirty="0"/>
          </a:p>
          <a:p>
            <a:pPr lvl="1"/>
            <a:r>
              <a:rPr lang="en-US" dirty="0"/>
              <a:t>Emerging Researchers in Exoplanet Science, 2023, New Haven, Connecticut</a:t>
            </a:r>
          </a:p>
          <a:p>
            <a:pPr marL="514350" indent="-514350">
              <a:buFont typeface="+mj-lt"/>
              <a:buAutoNum type="arabicPeriod"/>
            </a:pPr>
            <a:r>
              <a:rPr lang="en-US" dirty="0"/>
              <a:t>Direct Imaging Mission Planning with Precursor Radial Velocity Data: Process and Validation</a:t>
            </a:r>
          </a:p>
          <a:p>
            <a:pPr lvl="1"/>
            <a:r>
              <a:rPr lang="en-US" dirty="0"/>
              <a:t>Corey Spohn, Dmitry </a:t>
            </a:r>
            <a:r>
              <a:rPr lang="en-US" dirty="0" err="1"/>
              <a:t>Savransky</a:t>
            </a:r>
            <a:endParaRPr lang="en-US" dirty="0"/>
          </a:p>
          <a:p>
            <a:pPr lvl="1"/>
            <a:r>
              <a:rPr lang="en-US" dirty="0"/>
              <a:t>SPIE: Space Telescopes and Instrumentation 2022: Optical, Infrared, and Millimeter Wave, 2022, Montreal, Quebec</a:t>
            </a:r>
          </a:p>
          <a:p>
            <a:pPr marL="514350" indent="-514350">
              <a:buFont typeface="+mj-lt"/>
              <a:buAutoNum type="arabicPeriod"/>
            </a:pPr>
            <a:r>
              <a:rPr lang="en-US" dirty="0"/>
              <a:t>Dynamically Scheduling Direct Imaging Missions</a:t>
            </a:r>
          </a:p>
          <a:p>
            <a:pPr lvl="1"/>
            <a:r>
              <a:rPr lang="en-US" dirty="0"/>
              <a:t>Corey Spohn, Dmitry </a:t>
            </a:r>
            <a:r>
              <a:rPr lang="en-US" dirty="0" err="1"/>
              <a:t>Savransky</a:t>
            </a:r>
            <a:endParaRPr lang="en-US" dirty="0"/>
          </a:p>
          <a:p>
            <a:pPr lvl="1"/>
            <a:r>
              <a:rPr lang="en-US" dirty="0"/>
              <a:t>AAS Winter: Extrasolar Planets: Direct Imaging, 2020, Honolulu, Hawaii</a:t>
            </a:r>
          </a:p>
          <a:p>
            <a:pPr marL="514350" indent="-514350">
              <a:buFont typeface="+mj-lt"/>
              <a:buAutoNum type="arabicPeriod"/>
            </a:pPr>
            <a:r>
              <a:rPr lang="en-US" dirty="0"/>
              <a:t>How Orbital Fit Uncertainties Impact Dynamic Scheduling</a:t>
            </a:r>
          </a:p>
          <a:p>
            <a:pPr lvl="1"/>
            <a:r>
              <a:rPr lang="en-US" dirty="0"/>
              <a:t>Corey Spohn, Dmitry </a:t>
            </a:r>
            <a:r>
              <a:rPr lang="en-US" dirty="0" err="1"/>
              <a:t>Savransky</a:t>
            </a:r>
            <a:endParaRPr lang="en-US" dirty="0"/>
          </a:p>
          <a:p>
            <a:pPr lvl="1"/>
            <a:r>
              <a:rPr lang="en-US" dirty="0"/>
              <a:t>SPIE Astronomical Telescopes + Instrumentation: Observatory Operations: Strategies, Processes, and Systems VIII, 2020, Online</a:t>
            </a:r>
          </a:p>
          <a:p>
            <a:pPr marL="514350" indent="-514350">
              <a:buFont typeface="+mj-lt"/>
              <a:buAutoNum type="arabicPeriod"/>
            </a:pPr>
            <a:r>
              <a:rPr lang="en-US" dirty="0"/>
              <a:t>Orbital Error Propagation for Direct Detection</a:t>
            </a:r>
          </a:p>
          <a:p>
            <a:pPr lvl="1"/>
            <a:r>
              <a:rPr lang="en-US" dirty="0"/>
              <a:t>Corey Spohn, Dmitry </a:t>
            </a:r>
            <a:r>
              <a:rPr lang="en-US" dirty="0" err="1"/>
              <a:t>Savransky</a:t>
            </a:r>
            <a:endParaRPr lang="en-US" dirty="0"/>
          </a:p>
          <a:p>
            <a:pPr lvl="1"/>
            <a:r>
              <a:rPr lang="en-US" dirty="0"/>
              <a:t>Emerging Researchers in Exoplanet Science, 2019, Ithaca, New York</a:t>
            </a:r>
          </a:p>
          <a:p>
            <a:pPr marL="514350" indent="-514350">
              <a:buFont typeface="+mj-lt"/>
              <a:buAutoNum type="arabicPeriod"/>
            </a:pPr>
            <a:r>
              <a:rPr lang="en-US" dirty="0"/>
              <a:t>3D Printing Icicles with Evaporating Droplets</a:t>
            </a:r>
          </a:p>
          <a:p>
            <a:pPr lvl="1"/>
            <a:r>
              <a:rPr lang="en-US" dirty="0"/>
              <a:t>Corey Spohn, Farzad Ahmadi, Jonathan Boreyko</a:t>
            </a:r>
          </a:p>
          <a:p>
            <a:pPr lvl="1"/>
            <a:r>
              <a:rPr lang="en-US" dirty="0"/>
              <a:t>APS DFD: Gallery of Fluid Motion, 2017, Denver, Colorado</a:t>
            </a:r>
          </a:p>
          <a:p>
            <a:pPr marL="514350" indent="-514350">
              <a:buFont typeface="+mj-lt"/>
              <a:buAutoNum type="arabicPeriod"/>
            </a:pPr>
            <a:r>
              <a:rPr lang="en-US" dirty="0"/>
              <a:t>A Bridge Too Far: Suppressing Frost Using an Out‑of‑Plane Dry Zone</a:t>
            </a:r>
          </a:p>
          <a:p>
            <a:pPr lvl="1"/>
            <a:r>
              <a:rPr lang="en-US" dirty="0"/>
              <a:t>Corey Spohn, Farzad Ahmadi, Saurabh Nath, Jonathan Boreyko</a:t>
            </a:r>
          </a:p>
          <a:p>
            <a:pPr lvl="1"/>
            <a:r>
              <a:rPr lang="en-US" dirty="0"/>
              <a:t>APS DFD: Drops: Anti‑icing and Deicing, 2017, Denver, Colorado</a:t>
            </a:r>
          </a:p>
        </p:txBody>
      </p:sp>
      <p:sp>
        <p:nvSpPr>
          <p:cNvPr id="6" name="Title 1">
            <a:extLst>
              <a:ext uri="{FF2B5EF4-FFF2-40B4-BE49-F238E27FC236}">
                <a16:creationId xmlns:a16="http://schemas.microsoft.com/office/drawing/2014/main" id="{6822A60C-36A4-47B7-9A82-72DC12C69B6E}"/>
              </a:ext>
            </a:extLst>
          </p:cNvPr>
          <p:cNvSpPr txBox="1">
            <a:spLocks/>
          </p:cNvSpPr>
          <p:nvPr/>
        </p:nvSpPr>
        <p:spPr>
          <a:xfrm>
            <a:off x="6177378" y="365124"/>
            <a:ext cx="52578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Conferences</a:t>
            </a:r>
          </a:p>
        </p:txBody>
      </p:sp>
    </p:spTree>
    <p:extLst>
      <p:ext uri="{BB962C8B-B14F-4D97-AF65-F5344CB8AC3E}">
        <p14:creationId xmlns:p14="http://schemas.microsoft.com/office/powerpoint/2010/main" val="40354563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13DB7-2BC2-29C8-6D59-A6CBB1F2C8EC}"/>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44068E93-B344-4E5C-662E-A335912E48B3}"/>
              </a:ext>
            </a:extLst>
          </p:cNvPr>
          <p:cNvSpPr>
            <a:spLocks noGrp="1"/>
          </p:cNvSpPr>
          <p:nvPr>
            <p:ph idx="1"/>
          </p:nvPr>
        </p:nvSpPr>
        <p:spPr/>
        <p:txBody>
          <a:bodyPr>
            <a:normAutofit fontScale="70000" lnSpcReduction="20000"/>
          </a:bodyPr>
          <a:lstStyle/>
          <a:p>
            <a:r>
              <a:rPr lang="en-US" dirty="0"/>
              <a:t>Funded by Roman Science Investigation #NNG16PJ24C (team prime award), #NNX15AB40G (NASA grant)</a:t>
            </a:r>
          </a:p>
          <a:p>
            <a:r>
              <a:rPr lang="en-US" dirty="0"/>
              <a:t>EXOSIMS contributors: Christian Delacroix, Daniel Garrett, Dean </a:t>
            </a:r>
            <a:r>
              <a:rPr lang="en-US" dirty="0" err="1"/>
              <a:t>Keithly</a:t>
            </a:r>
            <a:r>
              <a:rPr lang="en-US" dirty="0"/>
              <a:t>, Gabriel Soto, Corey Spohn, Walker </a:t>
            </a:r>
            <a:r>
              <a:rPr lang="en-US" dirty="0" err="1"/>
              <a:t>Dula</a:t>
            </a:r>
            <a:r>
              <a:rPr lang="en-US" dirty="0"/>
              <a:t>, Sonny Rappaport, Michael Turmon, Rhonda Morgan, Grace </a:t>
            </a:r>
            <a:r>
              <a:rPr lang="en-US" dirty="0" err="1"/>
              <a:t>Genszler</a:t>
            </a:r>
            <a:r>
              <a:rPr lang="en-US" dirty="0"/>
              <a:t>, and Dmitry </a:t>
            </a:r>
            <a:r>
              <a:rPr lang="en-US" dirty="0" err="1"/>
              <a:t>Savransky</a:t>
            </a:r>
            <a:r>
              <a:rPr lang="en-US" dirty="0"/>
              <a:t>, with contributions by Patrick Lowrance, Ewan Douglas, Jackson Kulik, Jeremy Turner, Jayson Figueroa, Owen </a:t>
            </a:r>
            <a:r>
              <a:rPr lang="en-US" dirty="0" err="1"/>
              <a:t>Sorber</a:t>
            </a:r>
            <a:r>
              <a:rPr lang="en-US" dirty="0"/>
              <a:t> and Neil Zimmerman.</a:t>
            </a:r>
          </a:p>
          <a:p>
            <a:r>
              <a:rPr lang="en-US" dirty="0"/>
              <a:t>OR-Tools, an open-source software suite for optimization made by Google Inc. with community support.</a:t>
            </a:r>
          </a:p>
          <a:p>
            <a:r>
              <a:rPr lang="en-US" dirty="0"/>
              <a:t>Imaging Mission Database, which is operated by the Space Imaging and Optical Systems Lab at Cornell University.</a:t>
            </a:r>
          </a:p>
          <a:p>
            <a:r>
              <a:rPr lang="en-US" dirty="0"/>
              <a:t>NASA Exoplanet Archive, operated by California Institute of Technology, under contract with the National Aeronautics and Space Administration under the Exoplanet Exploration Program, and from the SIMBAD database, operated at CDS, Strasbourg, France.</a:t>
            </a:r>
          </a:p>
          <a:p>
            <a:r>
              <a:rPr lang="en-US" dirty="0" err="1"/>
              <a:t>Astropy</a:t>
            </a:r>
            <a:r>
              <a:rPr lang="en-US" dirty="0"/>
              <a:t>, a Python package for astronomy.</a:t>
            </a:r>
          </a:p>
          <a:p>
            <a:r>
              <a:rPr lang="en-US" dirty="0" err="1"/>
              <a:t>RadVel</a:t>
            </a:r>
            <a:r>
              <a:rPr lang="en-US" dirty="0"/>
              <a:t>, a Python package for modeling radial velocity time-series data.</a:t>
            </a:r>
          </a:p>
        </p:txBody>
      </p:sp>
      <p:sp>
        <p:nvSpPr>
          <p:cNvPr id="4" name="Slide Number Placeholder 3">
            <a:extLst>
              <a:ext uri="{FF2B5EF4-FFF2-40B4-BE49-F238E27FC236}">
                <a16:creationId xmlns:a16="http://schemas.microsoft.com/office/drawing/2014/main" id="{EAA4279F-9609-93FC-B66A-2D8EAFF91C3A}"/>
              </a:ext>
            </a:extLst>
          </p:cNvPr>
          <p:cNvSpPr>
            <a:spLocks noGrp="1"/>
          </p:cNvSpPr>
          <p:nvPr>
            <p:ph type="sldNum" sz="quarter" idx="12"/>
          </p:nvPr>
        </p:nvSpPr>
        <p:spPr/>
        <p:txBody>
          <a:bodyPr/>
          <a:lstStyle/>
          <a:p>
            <a:fld id="{B9B094B7-D4FA-4A0F-9249-19BC8422594A}" type="slidenum">
              <a:rPr lang="en-US" smtClean="0"/>
              <a:t>56</a:t>
            </a:fld>
            <a:endParaRPr lang="en-US"/>
          </a:p>
        </p:txBody>
      </p:sp>
    </p:spTree>
    <p:extLst>
      <p:ext uri="{BB962C8B-B14F-4D97-AF65-F5344CB8AC3E}">
        <p14:creationId xmlns:p14="http://schemas.microsoft.com/office/powerpoint/2010/main" val="30519601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718D5-097F-0BE7-1541-1B7DD669CEAD}"/>
              </a:ext>
            </a:extLst>
          </p:cNvPr>
          <p:cNvSpPr>
            <a:spLocks noGrp="1"/>
          </p:cNvSpPr>
          <p:nvPr>
            <p:ph type="title"/>
          </p:nvPr>
        </p:nvSpPr>
        <p:spPr/>
        <p:txBody>
          <a:bodyPr/>
          <a:lstStyle/>
          <a:p>
            <a:r>
              <a:rPr lang="en-US" dirty="0"/>
              <a:t>The problem</a:t>
            </a:r>
          </a:p>
        </p:txBody>
      </p:sp>
      <p:sp>
        <p:nvSpPr>
          <p:cNvPr id="4" name="Slide Number Placeholder 3">
            <a:extLst>
              <a:ext uri="{FF2B5EF4-FFF2-40B4-BE49-F238E27FC236}">
                <a16:creationId xmlns:a16="http://schemas.microsoft.com/office/drawing/2014/main" id="{C0688F18-444D-EF12-6213-6E8153B5B742}"/>
              </a:ext>
            </a:extLst>
          </p:cNvPr>
          <p:cNvSpPr>
            <a:spLocks noGrp="1"/>
          </p:cNvSpPr>
          <p:nvPr>
            <p:ph type="sldNum" sz="quarter" idx="12"/>
          </p:nvPr>
        </p:nvSpPr>
        <p:spPr/>
        <p:txBody>
          <a:bodyPr/>
          <a:lstStyle/>
          <a:p>
            <a:fld id="{B9B094B7-D4FA-4A0F-9249-19BC8422594A}" type="slidenum">
              <a:rPr lang="en-US" smtClean="0"/>
              <a:t>6</a:t>
            </a:fld>
            <a:endParaRPr lang="en-US"/>
          </a:p>
        </p:txBody>
      </p:sp>
      <p:pic>
        <p:nvPicPr>
          <p:cNvPr id="10" name="fig1">
            <a:hlinkClick r:id="" action="ppaction://media"/>
            <a:extLst>
              <a:ext uri="{FF2B5EF4-FFF2-40B4-BE49-F238E27FC236}">
                <a16:creationId xmlns:a16="http://schemas.microsoft.com/office/drawing/2014/main" id="{A3B10A7F-5286-7A1B-AAB7-C569D065FA0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02501" y="1341740"/>
            <a:ext cx="9786997" cy="5505061"/>
          </a:xfrm>
        </p:spPr>
      </p:pic>
      <p:pic>
        <p:nvPicPr>
          <p:cNvPr id="6" name="Picture 5">
            <a:extLst>
              <a:ext uri="{FF2B5EF4-FFF2-40B4-BE49-F238E27FC236}">
                <a16:creationId xmlns:a16="http://schemas.microsoft.com/office/drawing/2014/main" id="{3813D501-7790-9BC3-EC63-3C8D9D89EADC}"/>
              </a:ext>
            </a:extLst>
          </p:cNvPr>
          <p:cNvPicPr>
            <a:picLocks noChangeAspect="1"/>
          </p:cNvPicPr>
          <p:nvPr/>
        </p:nvPicPr>
        <p:blipFill>
          <a:blip r:embed="rId5"/>
          <a:stretch>
            <a:fillRect/>
          </a:stretch>
        </p:blipFill>
        <p:spPr>
          <a:xfrm>
            <a:off x="4691339" y="823118"/>
            <a:ext cx="6981825" cy="409575"/>
          </a:xfrm>
          <a:prstGeom prst="rect">
            <a:avLst/>
          </a:prstGeom>
        </p:spPr>
      </p:pic>
    </p:spTree>
    <p:extLst>
      <p:ext uri="{BB962C8B-B14F-4D97-AF65-F5344CB8AC3E}">
        <p14:creationId xmlns:p14="http://schemas.microsoft.com/office/powerpoint/2010/main" val="4023122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01086-1C7F-19C5-A49B-A95C8BD26460}"/>
              </a:ext>
            </a:extLst>
          </p:cNvPr>
          <p:cNvSpPr>
            <a:spLocks noGrp="1"/>
          </p:cNvSpPr>
          <p:nvPr>
            <p:ph type="title"/>
          </p:nvPr>
        </p:nvSpPr>
        <p:spPr>
          <a:xfrm>
            <a:off x="838200" y="365125"/>
            <a:ext cx="4554415" cy="1325563"/>
          </a:xfrm>
        </p:spPr>
        <p:txBody>
          <a:bodyPr/>
          <a:lstStyle/>
          <a:p>
            <a:r>
              <a:rPr lang="en-US" dirty="0"/>
              <a:t>Orbits consistent</a:t>
            </a:r>
            <a:br>
              <a:rPr lang="en-US" dirty="0"/>
            </a:br>
            <a:r>
              <a:rPr lang="en-US" dirty="0"/>
              <a:t>with the RV data</a:t>
            </a:r>
          </a:p>
        </p:txBody>
      </p:sp>
      <p:sp>
        <p:nvSpPr>
          <p:cNvPr id="4" name="Slide Number Placeholder 3">
            <a:extLst>
              <a:ext uri="{FF2B5EF4-FFF2-40B4-BE49-F238E27FC236}">
                <a16:creationId xmlns:a16="http://schemas.microsoft.com/office/drawing/2014/main" id="{CD78B846-5AFB-EB09-FA85-B1C1FDEABF96}"/>
              </a:ext>
            </a:extLst>
          </p:cNvPr>
          <p:cNvSpPr>
            <a:spLocks noGrp="1"/>
          </p:cNvSpPr>
          <p:nvPr>
            <p:ph type="sldNum" sz="quarter" idx="12"/>
          </p:nvPr>
        </p:nvSpPr>
        <p:spPr/>
        <p:txBody>
          <a:bodyPr/>
          <a:lstStyle/>
          <a:p>
            <a:fld id="{B9B094B7-D4FA-4A0F-9249-19BC8422594A}" type="slidenum">
              <a:rPr lang="en-US" smtClean="0"/>
              <a:t>7</a:t>
            </a:fld>
            <a:endParaRPr lang="en-US"/>
          </a:p>
        </p:txBody>
      </p:sp>
      <p:pic>
        <p:nvPicPr>
          <p:cNvPr id="12" name="fig2">
            <a:hlinkClick r:id="" action="ppaction://media"/>
            <a:extLst>
              <a:ext uri="{FF2B5EF4-FFF2-40B4-BE49-F238E27FC236}">
                <a16:creationId xmlns:a16="http://schemas.microsoft.com/office/drawing/2014/main" id="{4AC40B25-6503-7180-5F82-8132FF513AD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334001" y="-1"/>
            <a:ext cx="6857999" cy="6858001"/>
          </a:xfrm>
        </p:spPr>
      </p:pic>
    </p:spTree>
    <p:extLst>
      <p:ext uri="{BB962C8B-B14F-4D97-AF65-F5344CB8AC3E}">
        <p14:creationId xmlns:p14="http://schemas.microsoft.com/office/powerpoint/2010/main" val="164049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4CD5E-F94B-805E-37CB-E420566ABE4F}"/>
              </a:ext>
            </a:extLst>
          </p:cNvPr>
          <p:cNvSpPr>
            <a:spLocks noGrp="1"/>
          </p:cNvSpPr>
          <p:nvPr>
            <p:ph type="title"/>
          </p:nvPr>
        </p:nvSpPr>
        <p:spPr>
          <a:xfrm>
            <a:off x="838200" y="365125"/>
            <a:ext cx="5257800" cy="1325563"/>
          </a:xfrm>
        </p:spPr>
        <p:txBody>
          <a:bodyPr/>
          <a:lstStyle/>
          <a:p>
            <a:r>
              <a:rPr lang="en-US" dirty="0"/>
              <a:t>Obscuration constraint</a:t>
            </a:r>
          </a:p>
        </p:txBody>
      </p:sp>
      <p:sp>
        <p:nvSpPr>
          <p:cNvPr id="4" name="Slide Number Placeholder 3">
            <a:extLst>
              <a:ext uri="{FF2B5EF4-FFF2-40B4-BE49-F238E27FC236}">
                <a16:creationId xmlns:a16="http://schemas.microsoft.com/office/drawing/2014/main" id="{375F55DD-45E8-E9FA-5CA3-0433DE0D89CD}"/>
              </a:ext>
            </a:extLst>
          </p:cNvPr>
          <p:cNvSpPr>
            <a:spLocks noGrp="1"/>
          </p:cNvSpPr>
          <p:nvPr>
            <p:ph type="sldNum" sz="quarter" idx="12"/>
          </p:nvPr>
        </p:nvSpPr>
        <p:spPr/>
        <p:txBody>
          <a:bodyPr/>
          <a:lstStyle/>
          <a:p>
            <a:fld id="{B9B094B7-D4FA-4A0F-9249-19BC8422594A}" type="slidenum">
              <a:rPr lang="en-US" smtClean="0"/>
              <a:t>8</a:t>
            </a:fld>
            <a:endParaRPr lang="en-US"/>
          </a:p>
        </p:txBody>
      </p:sp>
      <p:pic>
        <p:nvPicPr>
          <p:cNvPr id="10" name="fig3">
            <a:hlinkClick r:id="" action="ppaction://media"/>
            <a:extLst>
              <a:ext uri="{FF2B5EF4-FFF2-40B4-BE49-F238E27FC236}">
                <a16:creationId xmlns:a16="http://schemas.microsoft.com/office/drawing/2014/main" id="{0A522184-DCEC-921F-E345-D992FB29650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345201" y="-1"/>
            <a:ext cx="6846799" cy="6846801"/>
          </a:xfrm>
        </p:spPr>
      </p:pic>
    </p:spTree>
    <p:extLst>
      <p:ext uri="{BB962C8B-B14F-4D97-AF65-F5344CB8AC3E}">
        <p14:creationId xmlns:p14="http://schemas.microsoft.com/office/powerpoint/2010/main" val="202583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87163-C531-D47F-FEEB-EC42C77F4A90}"/>
              </a:ext>
            </a:extLst>
          </p:cNvPr>
          <p:cNvSpPr>
            <a:spLocks noGrp="1"/>
          </p:cNvSpPr>
          <p:nvPr>
            <p:ph type="title"/>
          </p:nvPr>
        </p:nvSpPr>
        <p:spPr>
          <a:xfrm>
            <a:off x="838200" y="365125"/>
            <a:ext cx="5257800" cy="1325563"/>
          </a:xfrm>
        </p:spPr>
        <p:txBody>
          <a:bodyPr/>
          <a:lstStyle/>
          <a:p>
            <a:r>
              <a:rPr lang="en-US" dirty="0"/>
              <a:t>Photometric</a:t>
            </a:r>
            <a:br>
              <a:rPr lang="en-US" dirty="0"/>
            </a:br>
            <a:r>
              <a:rPr lang="en-US" dirty="0"/>
              <a:t>constraint</a:t>
            </a:r>
          </a:p>
        </p:txBody>
      </p:sp>
      <p:sp>
        <p:nvSpPr>
          <p:cNvPr id="4" name="Slide Number Placeholder 3">
            <a:extLst>
              <a:ext uri="{FF2B5EF4-FFF2-40B4-BE49-F238E27FC236}">
                <a16:creationId xmlns:a16="http://schemas.microsoft.com/office/drawing/2014/main" id="{05AF2CEF-7F07-0DE7-3E7C-D46817D6EEDF}"/>
              </a:ext>
            </a:extLst>
          </p:cNvPr>
          <p:cNvSpPr>
            <a:spLocks noGrp="1"/>
          </p:cNvSpPr>
          <p:nvPr>
            <p:ph type="sldNum" sz="quarter" idx="12"/>
          </p:nvPr>
        </p:nvSpPr>
        <p:spPr/>
        <p:txBody>
          <a:bodyPr/>
          <a:lstStyle/>
          <a:p>
            <a:fld id="{B9B094B7-D4FA-4A0F-9249-19BC8422594A}" type="slidenum">
              <a:rPr lang="en-US" smtClean="0"/>
              <a:t>9</a:t>
            </a:fld>
            <a:endParaRPr lang="en-US"/>
          </a:p>
        </p:txBody>
      </p:sp>
      <p:pic>
        <p:nvPicPr>
          <p:cNvPr id="10" name="fig4">
            <a:hlinkClick r:id="" action="ppaction://media"/>
            <a:extLst>
              <a:ext uri="{FF2B5EF4-FFF2-40B4-BE49-F238E27FC236}">
                <a16:creationId xmlns:a16="http://schemas.microsoft.com/office/drawing/2014/main" id="{8F85641C-1F25-64AC-664E-1A7A82562C2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345201" y="-1"/>
            <a:ext cx="6846799" cy="6846801"/>
          </a:xfrm>
        </p:spPr>
      </p:pic>
    </p:spTree>
    <p:extLst>
      <p:ext uri="{BB962C8B-B14F-4D97-AF65-F5344CB8AC3E}">
        <p14:creationId xmlns:p14="http://schemas.microsoft.com/office/powerpoint/2010/main" val="237978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7841</TotalTime>
  <Words>1736</Words>
  <Application>Microsoft Macintosh PowerPoint</Application>
  <PresentationFormat>Widescreen</PresentationFormat>
  <Paragraphs>294</Paragraphs>
  <Slides>56</Slides>
  <Notes>0</Notes>
  <HiddenSlides>0</HiddenSlides>
  <MMClips>12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56</vt:i4>
      </vt:variant>
    </vt:vector>
  </HeadingPairs>
  <TitlesOfParts>
    <vt:vector size="60" baseType="lpstr">
      <vt:lpstr>Arial</vt:lpstr>
      <vt:lpstr>Calibri</vt:lpstr>
      <vt:lpstr>Calibri Light</vt:lpstr>
      <vt:lpstr>Office Theme</vt:lpstr>
      <vt:lpstr>Planning Direct Imaging Observations of Exoplanets with Precursor Data</vt:lpstr>
      <vt:lpstr>Direct Imaging</vt:lpstr>
      <vt:lpstr>Exoplanet Orbits</vt:lpstr>
      <vt:lpstr>Radial Velocity</vt:lpstr>
      <vt:lpstr>Direct Imaging</vt:lpstr>
      <vt:lpstr>The problem</vt:lpstr>
      <vt:lpstr>Orbits consistent with the RV data</vt:lpstr>
      <vt:lpstr>Obscuration constraint</vt:lpstr>
      <vt:lpstr>Photometric constraint</vt:lpstr>
      <vt:lpstr>Probability of Detection</vt:lpstr>
      <vt:lpstr>Direct imaging telescopes</vt:lpstr>
      <vt:lpstr>Calculating a realistic photometric constraint</vt:lpstr>
      <vt:lpstr>What can the Roman Space Telescope detect?</vt:lpstr>
      <vt:lpstr>Inverting an exposure time calculator</vt:lpstr>
      <vt:lpstr>Rate coupling</vt:lpstr>
      <vt:lpstr>Rate coupling</vt:lpstr>
      <vt:lpstr>Minimization results</vt:lpstr>
      <vt:lpstr>Errors when done analytically</vt:lpstr>
      <vt:lpstr>Observing scenario completeness</vt:lpstr>
      <vt:lpstr>Integration time dependence</vt:lpstr>
      <vt:lpstr>Zodiacal Light</vt:lpstr>
      <vt:lpstr>Exozodiacal light</vt:lpstr>
      <vt:lpstr>PowerPoint Presentation</vt:lpstr>
      <vt:lpstr>PowerPoint Presentation</vt:lpstr>
      <vt:lpstr>PowerPoint Presentation</vt:lpstr>
      <vt:lpstr>PowerPoint Presentation</vt:lpstr>
      <vt:lpstr>PowerPoint Presentation</vt:lpstr>
      <vt:lpstr>PowerPoint Presentation</vt:lpstr>
      <vt:lpstr>Error when treating Δmag0 as flat</vt:lpstr>
      <vt:lpstr>Error when treating Δmag0 as flat</vt:lpstr>
      <vt:lpstr>Observation Time</vt:lpstr>
      <vt:lpstr>Probability of Detection</vt:lpstr>
      <vt:lpstr>Metric Failures</vt:lpstr>
      <vt:lpstr>Validation</vt:lpstr>
      <vt:lpstr>RVtoImaging</vt:lpstr>
      <vt:lpstr>Multi-planet systems</vt:lpstr>
      <vt:lpstr>PowerPoint Presentation</vt:lpstr>
      <vt:lpstr>Probability of detection values</vt:lpstr>
      <vt:lpstr>Scheduling goals</vt:lpstr>
      <vt:lpstr>Constraint Programming Scheduler </vt:lpstr>
      <vt:lpstr>Modelling an observation</vt:lpstr>
      <vt:lpstr>Discretization</vt:lpstr>
      <vt:lpstr>Channeling constraints</vt:lpstr>
      <vt:lpstr>Mapping to Pdet values</vt:lpstr>
      <vt:lpstr>Objective function</vt:lpstr>
      <vt:lpstr>Constraints</vt:lpstr>
      <vt:lpstr>Study – Astrophysical inputs</vt:lpstr>
      <vt:lpstr>Initial observation schedule for orbit fitting</vt:lpstr>
      <vt:lpstr>Example schedule</vt:lpstr>
      <vt:lpstr>Random walk scheduler</vt:lpstr>
      <vt:lpstr>PowerPoint Presentation</vt:lpstr>
      <vt:lpstr>Precision and exozodi parameter sweeps</vt:lpstr>
      <vt:lpstr>Summary</vt:lpstr>
      <vt:lpstr>Future work</vt:lpstr>
      <vt:lpstr>Publications</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Optimizing exoplanet direct imaging observations with precursor radial velocity data</dc:title>
  <dc:creator>Corey Spohn</dc:creator>
  <cp:lastModifiedBy>Dmitry Savransky</cp:lastModifiedBy>
  <cp:revision>34</cp:revision>
  <dcterms:created xsi:type="dcterms:W3CDTF">2023-01-09T03:38:38Z</dcterms:created>
  <dcterms:modified xsi:type="dcterms:W3CDTF">2023-07-13T20:11:52Z</dcterms:modified>
</cp:coreProperties>
</file>